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529" r:id="rId3"/>
    <p:sldId id="289" r:id="rId4"/>
    <p:sldId id="405" r:id="rId5"/>
    <p:sldId id="371" r:id="rId6"/>
    <p:sldId id="370" r:id="rId7"/>
    <p:sldId id="682" r:id="rId8"/>
    <p:sldId id="683" r:id="rId9"/>
    <p:sldId id="4101" r:id="rId10"/>
    <p:sldId id="858" r:id="rId11"/>
    <p:sldId id="910" r:id="rId12"/>
    <p:sldId id="315" r:id="rId13"/>
    <p:sldId id="299" r:id="rId14"/>
    <p:sldId id="317" r:id="rId15"/>
    <p:sldId id="318" r:id="rId16"/>
    <p:sldId id="409" r:id="rId17"/>
    <p:sldId id="434" r:id="rId18"/>
    <p:sldId id="4099" r:id="rId19"/>
    <p:sldId id="372" r:id="rId20"/>
    <p:sldId id="419" r:id="rId21"/>
    <p:sldId id="811" r:id="rId22"/>
    <p:sldId id="527" r:id="rId23"/>
    <p:sldId id="287" r:id="rId24"/>
    <p:sldId id="258" r:id="rId25"/>
    <p:sldId id="302" r:id="rId26"/>
    <p:sldId id="307" r:id="rId27"/>
    <p:sldId id="304" r:id="rId28"/>
    <p:sldId id="308" r:id="rId29"/>
    <p:sldId id="672" r:id="rId30"/>
    <p:sldId id="2134958712" r:id="rId31"/>
    <p:sldId id="2134958710" r:id="rId32"/>
    <p:sldId id="257" r:id="rId33"/>
    <p:sldId id="2134958711" r:id="rId34"/>
    <p:sldId id="259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134958702" r:id="rId44"/>
    <p:sldId id="2134958705" r:id="rId45"/>
    <p:sldId id="4098" r:id="rId46"/>
    <p:sldId id="26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Geriatric consultation</c:v>
                </c:pt>
                <c:pt idx="1">
                  <c:v>Assessment by oncology team</c:v>
                </c:pt>
                <c:pt idx="2">
                  <c:v>Assessment by multidisciplinary team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0.8</c:v>
                </c:pt>
                <c:pt idx="1">
                  <c:v>0.83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3-457C-826D-72F40A78620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Geriatric consultation</c:v>
                </c:pt>
                <c:pt idx="1">
                  <c:v>Assessment by oncology team</c:v>
                </c:pt>
                <c:pt idx="2">
                  <c:v>Assessment by multidisciplinary team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0.2</c:v>
                </c:pt>
                <c:pt idx="1">
                  <c:v>0.17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F3-457C-826D-72F40A786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019568"/>
        <c:axId val="234019896"/>
      </c:barChart>
      <c:catAx>
        <c:axId val="2340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9896"/>
        <c:crosses val="autoZero"/>
        <c:auto val="1"/>
        <c:lblAlgn val="ctr"/>
        <c:lblOffset val="100"/>
        <c:noMultiLvlLbl val="0"/>
      </c:catAx>
      <c:valAx>
        <c:axId val="23401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Frailty subtyping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53-4FB9-9E9F-E5B87BA4F8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53-4FB9-9E9F-E5B87BA4F8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53-4FB9-9E9F-E5B87BA4F85A}"/>
              </c:ext>
            </c:extLst>
          </c:dPt>
          <c:cat>
            <c:strRef>
              <c:f>Sheet1!$A$2:$A$5</c:f>
              <c:strCache>
                <c:ptCount val="4"/>
                <c:pt idx="0">
                  <c:v>Robust</c:v>
                </c:pt>
                <c:pt idx="1">
                  <c:v>Vulnerable</c:v>
                </c:pt>
                <c:pt idx="2">
                  <c:v>Frail</c:v>
                </c:pt>
                <c:pt idx="3">
                  <c:v>4th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7-498B-8E9C-D099EDE41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Personalized subtyping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D6-40F1-AA94-17C094A6AAA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D6-40F1-AA94-17C094A6AAA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D6-40F1-AA94-17C094A6AAA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D6-40F1-AA94-17C094A6AAA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D6-40F1-AA94-17C094A6AAA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D6-40F1-AA94-17C094A6AA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FCMRDB</c:v>
                </c:pt>
                <c:pt idx="1">
                  <c:v>fcmrdb</c:v>
                </c:pt>
                <c:pt idx="2">
                  <c:v>FcMrDb</c:v>
                </c:pt>
                <c:pt idx="3">
                  <c:v>fCmRdB</c:v>
                </c:pt>
                <c:pt idx="4">
                  <c:v>FcmRDB</c:v>
                </c:pt>
                <c:pt idx="5">
                  <c:v>FCMrdb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0.08</c:v>
                </c:pt>
                <c:pt idx="2">
                  <c:v>0.1</c:v>
                </c:pt>
                <c:pt idx="3">
                  <c:v>0.13</c:v>
                </c:pt>
                <c:pt idx="4">
                  <c:v>0.25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6-4136-B1D4-A197E370F1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48437-95C8-4D19-A5AB-DC7592A3AFB1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A506EE-76C2-4363-9C90-D049CCBCF64E}">
      <dgm:prSet/>
      <dgm:spPr/>
      <dgm:t>
        <a:bodyPr/>
        <a:lstStyle/>
        <a:p>
          <a:r>
            <a:rPr lang="en-US" dirty="0"/>
            <a:t>Epidemiology and biology: Age matters</a:t>
          </a:r>
        </a:p>
      </dgm:t>
    </dgm:pt>
    <dgm:pt modelId="{1915AD39-7ED5-4D09-A2E6-0C22E91C0C90}" type="parTrans" cxnId="{828203F3-5E5B-4E6C-9CFB-F8644855A5EF}">
      <dgm:prSet/>
      <dgm:spPr/>
      <dgm:t>
        <a:bodyPr/>
        <a:lstStyle/>
        <a:p>
          <a:endParaRPr lang="en-US"/>
        </a:p>
      </dgm:t>
    </dgm:pt>
    <dgm:pt modelId="{E6D61DDA-744C-443C-9C06-79C302B857C0}" type="sibTrans" cxnId="{828203F3-5E5B-4E6C-9CFB-F8644855A5EF}">
      <dgm:prSet/>
      <dgm:spPr/>
      <dgm:t>
        <a:bodyPr/>
        <a:lstStyle/>
        <a:p>
          <a:endParaRPr lang="en-US"/>
        </a:p>
      </dgm:t>
    </dgm:pt>
    <dgm:pt modelId="{9B12EC0E-18A5-4F99-AB4C-66140728B4CD}">
      <dgm:prSet/>
      <dgm:spPr/>
      <dgm:t>
        <a:bodyPr/>
        <a:lstStyle/>
        <a:p>
          <a:r>
            <a:rPr lang="en-US"/>
            <a:t>But one age doesn’t fit all</a:t>
          </a:r>
        </a:p>
      </dgm:t>
    </dgm:pt>
    <dgm:pt modelId="{63EEE0F3-C8DE-4136-BF15-84629FC16044}" type="parTrans" cxnId="{A99EDAB1-371E-41A4-9A79-AD6F42B5EBA4}">
      <dgm:prSet/>
      <dgm:spPr/>
      <dgm:t>
        <a:bodyPr/>
        <a:lstStyle/>
        <a:p>
          <a:endParaRPr lang="en-US"/>
        </a:p>
      </dgm:t>
    </dgm:pt>
    <dgm:pt modelId="{E15BA9DC-A939-49E6-A525-FDD52F7CA2E4}" type="sibTrans" cxnId="{A99EDAB1-371E-41A4-9A79-AD6F42B5EBA4}">
      <dgm:prSet/>
      <dgm:spPr/>
      <dgm:t>
        <a:bodyPr/>
        <a:lstStyle/>
        <a:p>
          <a:endParaRPr lang="en-US"/>
        </a:p>
      </dgm:t>
    </dgm:pt>
    <dgm:pt modelId="{3B854DA5-21A6-4552-816E-33AFD520E1BB}">
      <dgm:prSet/>
      <dgm:spPr/>
      <dgm:t>
        <a:bodyPr/>
        <a:lstStyle/>
        <a:p>
          <a:endParaRPr lang="en-US" dirty="0"/>
        </a:p>
      </dgm:t>
    </dgm:pt>
    <dgm:pt modelId="{6193D859-5684-499B-92C9-0ED7C8A8F7A1}" type="parTrans" cxnId="{1D23A124-939F-460C-8A02-1554BDFB750F}">
      <dgm:prSet/>
      <dgm:spPr/>
      <dgm:t>
        <a:bodyPr/>
        <a:lstStyle/>
        <a:p>
          <a:endParaRPr lang="en-US"/>
        </a:p>
      </dgm:t>
    </dgm:pt>
    <dgm:pt modelId="{AF27011B-68B8-4186-9BF6-837E1E03B69E}" type="sibTrans" cxnId="{1D23A124-939F-460C-8A02-1554BDFB750F}">
      <dgm:prSet/>
      <dgm:spPr/>
      <dgm:t>
        <a:bodyPr/>
        <a:lstStyle/>
        <a:p>
          <a:endParaRPr lang="en-US"/>
        </a:p>
      </dgm:t>
    </dgm:pt>
    <dgm:pt modelId="{8C935843-D1CB-49CD-8675-771EEB566096}">
      <dgm:prSet/>
      <dgm:spPr/>
      <dgm:t>
        <a:bodyPr/>
        <a:lstStyle/>
        <a:p>
          <a:r>
            <a:rPr lang="en-US"/>
            <a:t>Ovarian cancer: the age challenge</a:t>
          </a:r>
        </a:p>
      </dgm:t>
    </dgm:pt>
    <dgm:pt modelId="{43454A04-4991-46D7-BF07-637CBDA018AD}" type="parTrans" cxnId="{B79980DB-B342-4534-ACA8-D877503A0B90}">
      <dgm:prSet/>
      <dgm:spPr/>
      <dgm:t>
        <a:bodyPr/>
        <a:lstStyle/>
        <a:p>
          <a:endParaRPr lang="en-US"/>
        </a:p>
      </dgm:t>
    </dgm:pt>
    <dgm:pt modelId="{16752007-E522-4D75-AFC3-E849739C0711}" type="sibTrans" cxnId="{B79980DB-B342-4534-ACA8-D877503A0B90}">
      <dgm:prSet/>
      <dgm:spPr/>
      <dgm:t>
        <a:bodyPr/>
        <a:lstStyle/>
        <a:p>
          <a:endParaRPr lang="en-US"/>
        </a:p>
      </dgm:t>
    </dgm:pt>
    <dgm:pt modelId="{9B4BA1A7-E629-496B-9401-3575ED04B26A}">
      <dgm:prSet/>
      <dgm:spPr/>
      <dgm:t>
        <a:bodyPr/>
        <a:lstStyle/>
        <a:p>
          <a:r>
            <a:rPr lang="en-US" dirty="0"/>
            <a:t>Breast cancer</a:t>
          </a:r>
        </a:p>
      </dgm:t>
    </dgm:pt>
    <dgm:pt modelId="{E50B35E1-2131-4919-AACE-B595A2333F76}" type="parTrans" cxnId="{CB9E77CB-513E-46D6-ACC9-F3EA3F21CB86}">
      <dgm:prSet/>
      <dgm:spPr/>
      <dgm:t>
        <a:bodyPr/>
        <a:lstStyle/>
        <a:p>
          <a:endParaRPr lang="en-US"/>
        </a:p>
      </dgm:t>
    </dgm:pt>
    <dgm:pt modelId="{C0035133-DD6C-4B10-8380-F1F56908ECA4}" type="sibTrans" cxnId="{CB9E77CB-513E-46D6-ACC9-F3EA3F21CB86}">
      <dgm:prSet/>
      <dgm:spPr/>
      <dgm:t>
        <a:bodyPr/>
        <a:lstStyle/>
        <a:p>
          <a:endParaRPr lang="en-US"/>
        </a:p>
      </dgm:t>
    </dgm:pt>
    <dgm:pt modelId="{8D0FEDB0-EE4E-40AE-9E3F-58265A5D8A56}">
      <dgm:prSet/>
      <dgm:spPr/>
      <dgm:t>
        <a:bodyPr/>
        <a:lstStyle/>
        <a:p>
          <a:r>
            <a:rPr lang="en-US" dirty="0"/>
            <a:t>Why geriatrics matters</a:t>
          </a:r>
        </a:p>
      </dgm:t>
    </dgm:pt>
    <dgm:pt modelId="{DF3E3A5A-60C9-4A12-92DC-E4A1EEA29DB8}" type="parTrans" cxnId="{B7F10692-DD24-4F20-A8F1-F9F8436D0E28}">
      <dgm:prSet/>
      <dgm:spPr/>
      <dgm:t>
        <a:bodyPr/>
        <a:lstStyle/>
        <a:p>
          <a:endParaRPr lang="en-US"/>
        </a:p>
      </dgm:t>
    </dgm:pt>
    <dgm:pt modelId="{1F5D385F-26C2-41D3-8310-9FD37541EFD3}" type="sibTrans" cxnId="{B7F10692-DD24-4F20-A8F1-F9F8436D0E28}">
      <dgm:prSet/>
      <dgm:spPr/>
      <dgm:t>
        <a:bodyPr/>
        <a:lstStyle/>
        <a:p>
          <a:endParaRPr lang="en-US"/>
        </a:p>
      </dgm:t>
    </dgm:pt>
    <dgm:pt modelId="{3FAD9C75-9B7D-4CAF-9634-3186ACA96A17}" type="pres">
      <dgm:prSet presAssocID="{D7848437-95C8-4D19-A5AB-DC7592A3AFB1}" presName="linear" presStyleCnt="0">
        <dgm:presLayoutVars>
          <dgm:dir/>
          <dgm:animLvl val="lvl"/>
          <dgm:resizeHandles val="exact"/>
        </dgm:presLayoutVars>
      </dgm:prSet>
      <dgm:spPr/>
    </dgm:pt>
    <dgm:pt modelId="{05CB606E-0A45-4F82-862A-02834C56275F}" type="pres">
      <dgm:prSet presAssocID="{D5A506EE-76C2-4363-9C90-D049CCBCF64E}" presName="parentLin" presStyleCnt="0"/>
      <dgm:spPr/>
    </dgm:pt>
    <dgm:pt modelId="{C6F08FD5-2DCB-468D-8C51-487578889E63}" type="pres">
      <dgm:prSet presAssocID="{D5A506EE-76C2-4363-9C90-D049CCBCF64E}" presName="parentLeftMargin" presStyleLbl="node1" presStyleIdx="0" presStyleCnt="6"/>
      <dgm:spPr/>
    </dgm:pt>
    <dgm:pt modelId="{E73B1796-9F83-412F-AECC-72D443A1A483}" type="pres">
      <dgm:prSet presAssocID="{D5A506EE-76C2-4363-9C90-D049CCBCF64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A308CAD-BD7A-4241-B7D2-F52D1F56FE75}" type="pres">
      <dgm:prSet presAssocID="{D5A506EE-76C2-4363-9C90-D049CCBCF64E}" presName="negativeSpace" presStyleCnt="0"/>
      <dgm:spPr/>
    </dgm:pt>
    <dgm:pt modelId="{07FBDE20-E72F-4FE3-AB45-5EBF1EF6D4D2}" type="pres">
      <dgm:prSet presAssocID="{D5A506EE-76C2-4363-9C90-D049CCBCF64E}" presName="childText" presStyleLbl="conFgAcc1" presStyleIdx="0" presStyleCnt="6">
        <dgm:presLayoutVars>
          <dgm:bulletEnabled val="1"/>
        </dgm:presLayoutVars>
      </dgm:prSet>
      <dgm:spPr/>
    </dgm:pt>
    <dgm:pt modelId="{439FF259-395E-41E8-AEBE-AE150D244446}" type="pres">
      <dgm:prSet presAssocID="{E6D61DDA-744C-443C-9C06-79C302B857C0}" presName="spaceBetweenRectangles" presStyleCnt="0"/>
      <dgm:spPr/>
    </dgm:pt>
    <dgm:pt modelId="{EB41C882-65DA-4E70-8AFC-8FA6B39A98CF}" type="pres">
      <dgm:prSet presAssocID="{9B12EC0E-18A5-4F99-AB4C-66140728B4CD}" presName="parentLin" presStyleCnt="0"/>
      <dgm:spPr/>
    </dgm:pt>
    <dgm:pt modelId="{A0F96F6E-EDCD-4461-AF26-488D9BC6BC8C}" type="pres">
      <dgm:prSet presAssocID="{9B12EC0E-18A5-4F99-AB4C-66140728B4CD}" presName="parentLeftMargin" presStyleLbl="node1" presStyleIdx="0" presStyleCnt="6"/>
      <dgm:spPr/>
    </dgm:pt>
    <dgm:pt modelId="{7A8E329B-F42C-41E2-8C00-9215488F1FA3}" type="pres">
      <dgm:prSet presAssocID="{9B12EC0E-18A5-4F99-AB4C-66140728B4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80A173A-7986-4A70-A498-E368CFE12819}" type="pres">
      <dgm:prSet presAssocID="{9B12EC0E-18A5-4F99-AB4C-66140728B4CD}" presName="negativeSpace" presStyleCnt="0"/>
      <dgm:spPr/>
    </dgm:pt>
    <dgm:pt modelId="{88153E76-5EA7-4EDD-8E76-2ED34A58AB68}" type="pres">
      <dgm:prSet presAssocID="{9B12EC0E-18A5-4F99-AB4C-66140728B4CD}" presName="childText" presStyleLbl="conFgAcc1" presStyleIdx="1" presStyleCnt="6">
        <dgm:presLayoutVars>
          <dgm:bulletEnabled val="1"/>
        </dgm:presLayoutVars>
      </dgm:prSet>
      <dgm:spPr/>
    </dgm:pt>
    <dgm:pt modelId="{CCF3982E-E5A2-41C2-A625-8063343D9F63}" type="pres">
      <dgm:prSet presAssocID="{E15BA9DC-A939-49E6-A525-FDD52F7CA2E4}" presName="spaceBetweenRectangles" presStyleCnt="0"/>
      <dgm:spPr/>
    </dgm:pt>
    <dgm:pt modelId="{DB2D4FC3-B867-4E01-9B20-84765F437C25}" type="pres">
      <dgm:prSet presAssocID="{3B854DA5-21A6-4552-816E-33AFD520E1BB}" presName="parentLin" presStyleCnt="0"/>
      <dgm:spPr/>
    </dgm:pt>
    <dgm:pt modelId="{C9B3E805-C95D-4FA6-AD1A-0283CB319D7D}" type="pres">
      <dgm:prSet presAssocID="{3B854DA5-21A6-4552-816E-33AFD520E1BB}" presName="parentLeftMargin" presStyleLbl="node1" presStyleIdx="1" presStyleCnt="6"/>
      <dgm:spPr/>
    </dgm:pt>
    <dgm:pt modelId="{F29CC93D-CC07-4DE6-935C-2797937B655F}" type="pres">
      <dgm:prSet presAssocID="{3B854DA5-21A6-4552-816E-33AFD520E1B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B4C20EA-44CC-4941-B1B9-9B1CFFCC8B5D}" type="pres">
      <dgm:prSet presAssocID="{3B854DA5-21A6-4552-816E-33AFD520E1BB}" presName="negativeSpace" presStyleCnt="0"/>
      <dgm:spPr/>
    </dgm:pt>
    <dgm:pt modelId="{CC9A6C28-1C04-4B09-A7A0-1C6A1B542AFD}" type="pres">
      <dgm:prSet presAssocID="{3B854DA5-21A6-4552-816E-33AFD520E1BB}" presName="childText" presStyleLbl="conFgAcc1" presStyleIdx="2" presStyleCnt="6">
        <dgm:presLayoutVars>
          <dgm:bulletEnabled val="1"/>
        </dgm:presLayoutVars>
      </dgm:prSet>
      <dgm:spPr/>
    </dgm:pt>
    <dgm:pt modelId="{9BFBD130-AC05-484A-9CC8-A6E8F818AB9F}" type="pres">
      <dgm:prSet presAssocID="{AF27011B-68B8-4186-9BF6-837E1E03B69E}" presName="spaceBetweenRectangles" presStyleCnt="0"/>
      <dgm:spPr/>
    </dgm:pt>
    <dgm:pt modelId="{97B170E9-917B-45F7-BCBC-DE4DDC8001B1}" type="pres">
      <dgm:prSet presAssocID="{8C935843-D1CB-49CD-8675-771EEB566096}" presName="parentLin" presStyleCnt="0"/>
      <dgm:spPr/>
    </dgm:pt>
    <dgm:pt modelId="{E97174E3-A630-4A0E-B68C-688582ADDAA9}" type="pres">
      <dgm:prSet presAssocID="{8C935843-D1CB-49CD-8675-771EEB566096}" presName="parentLeftMargin" presStyleLbl="node1" presStyleIdx="2" presStyleCnt="6"/>
      <dgm:spPr/>
    </dgm:pt>
    <dgm:pt modelId="{69EB2F67-784E-4FD7-B824-83AF4ECA819E}" type="pres">
      <dgm:prSet presAssocID="{8C935843-D1CB-49CD-8675-771EEB56609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FADA11C-F410-4D81-862C-E34F5AD190C4}" type="pres">
      <dgm:prSet presAssocID="{8C935843-D1CB-49CD-8675-771EEB566096}" presName="negativeSpace" presStyleCnt="0"/>
      <dgm:spPr/>
    </dgm:pt>
    <dgm:pt modelId="{181FCE3F-3B1D-4608-84FE-E41E057F63C8}" type="pres">
      <dgm:prSet presAssocID="{8C935843-D1CB-49CD-8675-771EEB566096}" presName="childText" presStyleLbl="conFgAcc1" presStyleIdx="3" presStyleCnt="6">
        <dgm:presLayoutVars>
          <dgm:bulletEnabled val="1"/>
        </dgm:presLayoutVars>
      </dgm:prSet>
      <dgm:spPr/>
    </dgm:pt>
    <dgm:pt modelId="{D714A5B0-464F-40B7-846A-BEB6016E9C57}" type="pres">
      <dgm:prSet presAssocID="{16752007-E522-4D75-AFC3-E849739C0711}" presName="spaceBetweenRectangles" presStyleCnt="0"/>
      <dgm:spPr/>
    </dgm:pt>
    <dgm:pt modelId="{E4DEC411-4F95-41B9-AE2B-5C6BFB2F4E72}" type="pres">
      <dgm:prSet presAssocID="{9B4BA1A7-E629-496B-9401-3575ED04B26A}" presName="parentLin" presStyleCnt="0"/>
      <dgm:spPr/>
    </dgm:pt>
    <dgm:pt modelId="{7B13A055-5445-4232-BFAA-DC86890F7371}" type="pres">
      <dgm:prSet presAssocID="{9B4BA1A7-E629-496B-9401-3575ED04B26A}" presName="parentLeftMargin" presStyleLbl="node1" presStyleIdx="3" presStyleCnt="6"/>
      <dgm:spPr/>
    </dgm:pt>
    <dgm:pt modelId="{45D1957E-7469-4ABE-A6EF-35CC5B80F2F1}" type="pres">
      <dgm:prSet presAssocID="{9B4BA1A7-E629-496B-9401-3575ED04B26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8640FC2-A618-4C48-99FA-5DBDE34A7EB6}" type="pres">
      <dgm:prSet presAssocID="{9B4BA1A7-E629-496B-9401-3575ED04B26A}" presName="negativeSpace" presStyleCnt="0"/>
      <dgm:spPr/>
    </dgm:pt>
    <dgm:pt modelId="{343A9E39-392B-471D-A996-C68B196B1958}" type="pres">
      <dgm:prSet presAssocID="{9B4BA1A7-E629-496B-9401-3575ED04B26A}" presName="childText" presStyleLbl="conFgAcc1" presStyleIdx="4" presStyleCnt="6">
        <dgm:presLayoutVars>
          <dgm:bulletEnabled val="1"/>
        </dgm:presLayoutVars>
      </dgm:prSet>
      <dgm:spPr/>
    </dgm:pt>
    <dgm:pt modelId="{7BEBCF4F-D317-47AA-85C3-B69EE49ECEB2}" type="pres">
      <dgm:prSet presAssocID="{C0035133-DD6C-4B10-8380-F1F56908ECA4}" presName="spaceBetweenRectangles" presStyleCnt="0"/>
      <dgm:spPr/>
    </dgm:pt>
    <dgm:pt modelId="{1AAE5616-2D4D-4E38-A935-DBC312C55BAE}" type="pres">
      <dgm:prSet presAssocID="{8D0FEDB0-EE4E-40AE-9E3F-58265A5D8A56}" presName="parentLin" presStyleCnt="0"/>
      <dgm:spPr/>
    </dgm:pt>
    <dgm:pt modelId="{AB002DC0-E453-4FFB-BAA8-C0C213F2E2C8}" type="pres">
      <dgm:prSet presAssocID="{8D0FEDB0-EE4E-40AE-9E3F-58265A5D8A56}" presName="parentLeftMargin" presStyleLbl="node1" presStyleIdx="4" presStyleCnt="6"/>
      <dgm:spPr/>
    </dgm:pt>
    <dgm:pt modelId="{971F622C-E669-4571-AAB7-491B32DF91C0}" type="pres">
      <dgm:prSet presAssocID="{8D0FEDB0-EE4E-40AE-9E3F-58265A5D8A5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A6E3D81-1F5E-4B41-AD22-FE8A70BEABF9}" type="pres">
      <dgm:prSet presAssocID="{8D0FEDB0-EE4E-40AE-9E3F-58265A5D8A56}" presName="negativeSpace" presStyleCnt="0"/>
      <dgm:spPr/>
    </dgm:pt>
    <dgm:pt modelId="{56F4083F-541B-480C-AAB7-4707C28BA60F}" type="pres">
      <dgm:prSet presAssocID="{8D0FEDB0-EE4E-40AE-9E3F-58265A5D8A5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79CD304-BFA0-4535-BF56-9581B1B816A4}" type="presOf" srcId="{9B4BA1A7-E629-496B-9401-3575ED04B26A}" destId="{45D1957E-7469-4ABE-A6EF-35CC5B80F2F1}" srcOrd="1" destOrd="0" presId="urn:microsoft.com/office/officeart/2005/8/layout/list1"/>
    <dgm:cxn modelId="{B2EB4E13-17B1-4E86-AC87-BFC1DB00D406}" type="presOf" srcId="{D7848437-95C8-4D19-A5AB-DC7592A3AFB1}" destId="{3FAD9C75-9B7D-4CAF-9634-3186ACA96A17}" srcOrd="0" destOrd="0" presId="urn:microsoft.com/office/officeart/2005/8/layout/list1"/>
    <dgm:cxn modelId="{03CE2920-C1ED-4F94-8A36-60E7CC4164E5}" type="presOf" srcId="{D5A506EE-76C2-4363-9C90-D049CCBCF64E}" destId="{E73B1796-9F83-412F-AECC-72D443A1A483}" srcOrd="1" destOrd="0" presId="urn:microsoft.com/office/officeart/2005/8/layout/list1"/>
    <dgm:cxn modelId="{1D23A124-939F-460C-8A02-1554BDFB750F}" srcId="{D7848437-95C8-4D19-A5AB-DC7592A3AFB1}" destId="{3B854DA5-21A6-4552-816E-33AFD520E1BB}" srcOrd="2" destOrd="0" parTransId="{6193D859-5684-499B-92C9-0ED7C8A8F7A1}" sibTransId="{AF27011B-68B8-4186-9BF6-837E1E03B69E}"/>
    <dgm:cxn modelId="{FF4E3D2D-F425-4298-AD78-AB91E545FCE3}" type="presOf" srcId="{D5A506EE-76C2-4363-9C90-D049CCBCF64E}" destId="{C6F08FD5-2DCB-468D-8C51-487578889E63}" srcOrd="0" destOrd="0" presId="urn:microsoft.com/office/officeart/2005/8/layout/list1"/>
    <dgm:cxn modelId="{880EDA5E-4657-421E-A635-4FC132416C74}" type="presOf" srcId="{8D0FEDB0-EE4E-40AE-9E3F-58265A5D8A56}" destId="{AB002DC0-E453-4FFB-BAA8-C0C213F2E2C8}" srcOrd="0" destOrd="0" presId="urn:microsoft.com/office/officeart/2005/8/layout/list1"/>
    <dgm:cxn modelId="{380AA164-58A4-40C4-B8BD-6777273C8F3F}" type="presOf" srcId="{8D0FEDB0-EE4E-40AE-9E3F-58265A5D8A56}" destId="{971F622C-E669-4571-AAB7-491B32DF91C0}" srcOrd="1" destOrd="0" presId="urn:microsoft.com/office/officeart/2005/8/layout/list1"/>
    <dgm:cxn modelId="{6894F564-AF61-4F08-9CD5-018904547D30}" type="presOf" srcId="{8C935843-D1CB-49CD-8675-771EEB566096}" destId="{69EB2F67-784E-4FD7-B824-83AF4ECA819E}" srcOrd="1" destOrd="0" presId="urn:microsoft.com/office/officeart/2005/8/layout/list1"/>
    <dgm:cxn modelId="{55045A4B-05B6-48F4-A7E3-508C532576FD}" type="presOf" srcId="{9B12EC0E-18A5-4F99-AB4C-66140728B4CD}" destId="{A0F96F6E-EDCD-4461-AF26-488D9BC6BC8C}" srcOrd="0" destOrd="0" presId="urn:microsoft.com/office/officeart/2005/8/layout/list1"/>
    <dgm:cxn modelId="{8781A97D-9DA2-45BE-8000-7B960A9F851B}" type="presOf" srcId="{9B4BA1A7-E629-496B-9401-3575ED04B26A}" destId="{7B13A055-5445-4232-BFAA-DC86890F7371}" srcOrd="0" destOrd="0" presId="urn:microsoft.com/office/officeart/2005/8/layout/list1"/>
    <dgm:cxn modelId="{6AC64A8F-D8A1-4137-902C-8F42128DF957}" type="presOf" srcId="{3B854DA5-21A6-4552-816E-33AFD520E1BB}" destId="{F29CC93D-CC07-4DE6-935C-2797937B655F}" srcOrd="1" destOrd="0" presId="urn:microsoft.com/office/officeart/2005/8/layout/list1"/>
    <dgm:cxn modelId="{B7F10692-DD24-4F20-A8F1-F9F8436D0E28}" srcId="{D7848437-95C8-4D19-A5AB-DC7592A3AFB1}" destId="{8D0FEDB0-EE4E-40AE-9E3F-58265A5D8A56}" srcOrd="5" destOrd="0" parTransId="{DF3E3A5A-60C9-4A12-92DC-E4A1EEA29DB8}" sibTransId="{1F5D385F-26C2-41D3-8310-9FD37541EFD3}"/>
    <dgm:cxn modelId="{786BCEAA-3C56-467C-BC8A-F4AB41B36BA4}" type="presOf" srcId="{8C935843-D1CB-49CD-8675-771EEB566096}" destId="{E97174E3-A630-4A0E-B68C-688582ADDAA9}" srcOrd="0" destOrd="0" presId="urn:microsoft.com/office/officeart/2005/8/layout/list1"/>
    <dgm:cxn modelId="{A99EDAB1-371E-41A4-9A79-AD6F42B5EBA4}" srcId="{D7848437-95C8-4D19-A5AB-DC7592A3AFB1}" destId="{9B12EC0E-18A5-4F99-AB4C-66140728B4CD}" srcOrd="1" destOrd="0" parTransId="{63EEE0F3-C8DE-4136-BF15-84629FC16044}" sibTransId="{E15BA9DC-A939-49E6-A525-FDD52F7CA2E4}"/>
    <dgm:cxn modelId="{CB9E77CB-513E-46D6-ACC9-F3EA3F21CB86}" srcId="{D7848437-95C8-4D19-A5AB-DC7592A3AFB1}" destId="{9B4BA1A7-E629-496B-9401-3575ED04B26A}" srcOrd="4" destOrd="0" parTransId="{E50B35E1-2131-4919-AACE-B595A2333F76}" sibTransId="{C0035133-DD6C-4B10-8380-F1F56908ECA4}"/>
    <dgm:cxn modelId="{B79980DB-B342-4534-ACA8-D877503A0B90}" srcId="{D7848437-95C8-4D19-A5AB-DC7592A3AFB1}" destId="{8C935843-D1CB-49CD-8675-771EEB566096}" srcOrd="3" destOrd="0" parTransId="{43454A04-4991-46D7-BF07-637CBDA018AD}" sibTransId="{16752007-E522-4D75-AFC3-E849739C0711}"/>
    <dgm:cxn modelId="{DBBDBBE0-BE4C-45BF-99F8-577EF49FC996}" type="presOf" srcId="{9B12EC0E-18A5-4F99-AB4C-66140728B4CD}" destId="{7A8E329B-F42C-41E2-8C00-9215488F1FA3}" srcOrd="1" destOrd="0" presId="urn:microsoft.com/office/officeart/2005/8/layout/list1"/>
    <dgm:cxn modelId="{EFB256E8-B20E-4B07-BBB8-B441DF71982B}" type="presOf" srcId="{3B854DA5-21A6-4552-816E-33AFD520E1BB}" destId="{C9B3E805-C95D-4FA6-AD1A-0283CB319D7D}" srcOrd="0" destOrd="0" presId="urn:microsoft.com/office/officeart/2005/8/layout/list1"/>
    <dgm:cxn modelId="{828203F3-5E5B-4E6C-9CFB-F8644855A5EF}" srcId="{D7848437-95C8-4D19-A5AB-DC7592A3AFB1}" destId="{D5A506EE-76C2-4363-9C90-D049CCBCF64E}" srcOrd="0" destOrd="0" parTransId="{1915AD39-7ED5-4D09-A2E6-0C22E91C0C90}" sibTransId="{E6D61DDA-744C-443C-9C06-79C302B857C0}"/>
    <dgm:cxn modelId="{EF532070-CC55-4684-ADA3-49655528BACD}" type="presParOf" srcId="{3FAD9C75-9B7D-4CAF-9634-3186ACA96A17}" destId="{05CB606E-0A45-4F82-862A-02834C56275F}" srcOrd="0" destOrd="0" presId="urn:microsoft.com/office/officeart/2005/8/layout/list1"/>
    <dgm:cxn modelId="{809C8F90-6E3E-4221-AACF-30BC9481E547}" type="presParOf" srcId="{05CB606E-0A45-4F82-862A-02834C56275F}" destId="{C6F08FD5-2DCB-468D-8C51-487578889E63}" srcOrd="0" destOrd="0" presId="urn:microsoft.com/office/officeart/2005/8/layout/list1"/>
    <dgm:cxn modelId="{444C13ED-318F-4C87-AA98-230470D34B64}" type="presParOf" srcId="{05CB606E-0A45-4F82-862A-02834C56275F}" destId="{E73B1796-9F83-412F-AECC-72D443A1A483}" srcOrd="1" destOrd="0" presId="urn:microsoft.com/office/officeart/2005/8/layout/list1"/>
    <dgm:cxn modelId="{1D8EEEC9-386B-4D2D-8558-A910E4210151}" type="presParOf" srcId="{3FAD9C75-9B7D-4CAF-9634-3186ACA96A17}" destId="{1A308CAD-BD7A-4241-B7D2-F52D1F56FE75}" srcOrd="1" destOrd="0" presId="urn:microsoft.com/office/officeart/2005/8/layout/list1"/>
    <dgm:cxn modelId="{F67EC321-A0DB-4E65-8054-75ABDB185C28}" type="presParOf" srcId="{3FAD9C75-9B7D-4CAF-9634-3186ACA96A17}" destId="{07FBDE20-E72F-4FE3-AB45-5EBF1EF6D4D2}" srcOrd="2" destOrd="0" presId="urn:microsoft.com/office/officeart/2005/8/layout/list1"/>
    <dgm:cxn modelId="{DFDCD6C0-279C-422C-9407-499F90FE3B3B}" type="presParOf" srcId="{3FAD9C75-9B7D-4CAF-9634-3186ACA96A17}" destId="{439FF259-395E-41E8-AEBE-AE150D244446}" srcOrd="3" destOrd="0" presId="urn:microsoft.com/office/officeart/2005/8/layout/list1"/>
    <dgm:cxn modelId="{FFC2E281-4D4C-4B74-AFFC-E961CF8F762F}" type="presParOf" srcId="{3FAD9C75-9B7D-4CAF-9634-3186ACA96A17}" destId="{EB41C882-65DA-4E70-8AFC-8FA6B39A98CF}" srcOrd="4" destOrd="0" presId="urn:microsoft.com/office/officeart/2005/8/layout/list1"/>
    <dgm:cxn modelId="{8F3FD3C1-CF67-4D63-A5B7-F2F92B608188}" type="presParOf" srcId="{EB41C882-65DA-4E70-8AFC-8FA6B39A98CF}" destId="{A0F96F6E-EDCD-4461-AF26-488D9BC6BC8C}" srcOrd="0" destOrd="0" presId="urn:microsoft.com/office/officeart/2005/8/layout/list1"/>
    <dgm:cxn modelId="{4D54D880-BDB9-43F0-8FEE-B08A57050B33}" type="presParOf" srcId="{EB41C882-65DA-4E70-8AFC-8FA6B39A98CF}" destId="{7A8E329B-F42C-41E2-8C00-9215488F1FA3}" srcOrd="1" destOrd="0" presId="urn:microsoft.com/office/officeart/2005/8/layout/list1"/>
    <dgm:cxn modelId="{6262F5DE-4A59-468D-9731-1251C2853D15}" type="presParOf" srcId="{3FAD9C75-9B7D-4CAF-9634-3186ACA96A17}" destId="{D80A173A-7986-4A70-A498-E368CFE12819}" srcOrd="5" destOrd="0" presId="urn:microsoft.com/office/officeart/2005/8/layout/list1"/>
    <dgm:cxn modelId="{A243DCAA-4FDD-49F4-8D32-354B75C15D09}" type="presParOf" srcId="{3FAD9C75-9B7D-4CAF-9634-3186ACA96A17}" destId="{88153E76-5EA7-4EDD-8E76-2ED34A58AB68}" srcOrd="6" destOrd="0" presId="urn:microsoft.com/office/officeart/2005/8/layout/list1"/>
    <dgm:cxn modelId="{2E3EBB7A-1E97-402D-BF69-77825B1EAF11}" type="presParOf" srcId="{3FAD9C75-9B7D-4CAF-9634-3186ACA96A17}" destId="{CCF3982E-E5A2-41C2-A625-8063343D9F63}" srcOrd="7" destOrd="0" presId="urn:microsoft.com/office/officeart/2005/8/layout/list1"/>
    <dgm:cxn modelId="{A08ECAB8-4A9E-49CA-8C6F-1DFF4614D611}" type="presParOf" srcId="{3FAD9C75-9B7D-4CAF-9634-3186ACA96A17}" destId="{DB2D4FC3-B867-4E01-9B20-84765F437C25}" srcOrd="8" destOrd="0" presId="urn:microsoft.com/office/officeart/2005/8/layout/list1"/>
    <dgm:cxn modelId="{CE0418DE-8502-4DF5-887B-52A63BF0091F}" type="presParOf" srcId="{DB2D4FC3-B867-4E01-9B20-84765F437C25}" destId="{C9B3E805-C95D-4FA6-AD1A-0283CB319D7D}" srcOrd="0" destOrd="0" presId="urn:microsoft.com/office/officeart/2005/8/layout/list1"/>
    <dgm:cxn modelId="{FC6334A0-922A-4D92-8364-B1CCE51C71ED}" type="presParOf" srcId="{DB2D4FC3-B867-4E01-9B20-84765F437C25}" destId="{F29CC93D-CC07-4DE6-935C-2797937B655F}" srcOrd="1" destOrd="0" presId="urn:microsoft.com/office/officeart/2005/8/layout/list1"/>
    <dgm:cxn modelId="{A7118CB9-837E-4C30-BE15-C4F8342CF2F7}" type="presParOf" srcId="{3FAD9C75-9B7D-4CAF-9634-3186ACA96A17}" destId="{1B4C20EA-44CC-4941-B1B9-9B1CFFCC8B5D}" srcOrd="9" destOrd="0" presId="urn:microsoft.com/office/officeart/2005/8/layout/list1"/>
    <dgm:cxn modelId="{459453ED-5C08-4A15-A03D-554161AAA802}" type="presParOf" srcId="{3FAD9C75-9B7D-4CAF-9634-3186ACA96A17}" destId="{CC9A6C28-1C04-4B09-A7A0-1C6A1B542AFD}" srcOrd="10" destOrd="0" presId="urn:microsoft.com/office/officeart/2005/8/layout/list1"/>
    <dgm:cxn modelId="{2E7E651A-FE50-48BB-9A8D-601C67C5CB42}" type="presParOf" srcId="{3FAD9C75-9B7D-4CAF-9634-3186ACA96A17}" destId="{9BFBD130-AC05-484A-9CC8-A6E8F818AB9F}" srcOrd="11" destOrd="0" presId="urn:microsoft.com/office/officeart/2005/8/layout/list1"/>
    <dgm:cxn modelId="{317FF0B9-723B-416E-86E1-0C6B3D48E740}" type="presParOf" srcId="{3FAD9C75-9B7D-4CAF-9634-3186ACA96A17}" destId="{97B170E9-917B-45F7-BCBC-DE4DDC8001B1}" srcOrd="12" destOrd="0" presId="urn:microsoft.com/office/officeart/2005/8/layout/list1"/>
    <dgm:cxn modelId="{A6602873-B2B2-4181-9BD9-AF6CAF157D70}" type="presParOf" srcId="{97B170E9-917B-45F7-BCBC-DE4DDC8001B1}" destId="{E97174E3-A630-4A0E-B68C-688582ADDAA9}" srcOrd="0" destOrd="0" presId="urn:microsoft.com/office/officeart/2005/8/layout/list1"/>
    <dgm:cxn modelId="{592A8EC8-0793-434D-994C-22718A83DC89}" type="presParOf" srcId="{97B170E9-917B-45F7-BCBC-DE4DDC8001B1}" destId="{69EB2F67-784E-4FD7-B824-83AF4ECA819E}" srcOrd="1" destOrd="0" presId="urn:microsoft.com/office/officeart/2005/8/layout/list1"/>
    <dgm:cxn modelId="{99F461FE-B461-44EF-A161-B8837D81E2AF}" type="presParOf" srcId="{3FAD9C75-9B7D-4CAF-9634-3186ACA96A17}" destId="{5FADA11C-F410-4D81-862C-E34F5AD190C4}" srcOrd="13" destOrd="0" presId="urn:microsoft.com/office/officeart/2005/8/layout/list1"/>
    <dgm:cxn modelId="{803357FE-3F52-4579-971E-566EF3A756A7}" type="presParOf" srcId="{3FAD9C75-9B7D-4CAF-9634-3186ACA96A17}" destId="{181FCE3F-3B1D-4608-84FE-E41E057F63C8}" srcOrd="14" destOrd="0" presId="urn:microsoft.com/office/officeart/2005/8/layout/list1"/>
    <dgm:cxn modelId="{3308C2ED-511E-44E2-80F0-02688FFED7A9}" type="presParOf" srcId="{3FAD9C75-9B7D-4CAF-9634-3186ACA96A17}" destId="{D714A5B0-464F-40B7-846A-BEB6016E9C57}" srcOrd="15" destOrd="0" presId="urn:microsoft.com/office/officeart/2005/8/layout/list1"/>
    <dgm:cxn modelId="{A8D92CB2-38DA-473D-B23E-04EB2544B60B}" type="presParOf" srcId="{3FAD9C75-9B7D-4CAF-9634-3186ACA96A17}" destId="{E4DEC411-4F95-41B9-AE2B-5C6BFB2F4E72}" srcOrd="16" destOrd="0" presId="urn:microsoft.com/office/officeart/2005/8/layout/list1"/>
    <dgm:cxn modelId="{EBE85CC6-06D4-452F-ADE6-E943D40C7C65}" type="presParOf" srcId="{E4DEC411-4F95-41B9-AE2B-5C6BFB2F4E72}" destId="{7B13A055-5445-4232-BFAA-DC86890F7371}" srcOrd="0" destOrd="0" presId="urn:microsoft.com/office/officeart/2005/8/layout/list1"/>
    <dgm:cxn modelId="{9E14E4E8-CA03-4DF4-95DB-AED83AE97A02}" type="presParOf" srcId="{E4DEC411-4F95-41B9-AE2B-5C6BFB2F4E72}" destId="{45D1957E-7469-4ABE-A6EF-35CC5B80F2F1}" srcOrd="1" destOrd="0" presId="urn:microsoft.com/office/officeart/2005/8/layout/list1"/>
    <dgm:cxn modelId="{44B253AA-BF57-47F6-B90F-59E70EA77FFC}" type="presParOf" srcId="{3FAD9C75-9B7D-4CAF-9634-3186ACA96A17}" destId="{A8640FC2-A618-4C48-99FA-5DBDE34A7EB6}" srcOrd="17" destOrd="0" presId="urn:microsoft.com/office/officeart/2005/8/layout/list1"/>
    <dgm:cxn modelId="{00798977-1026-4AAC-AB88-295C9DCF098F}" type="presParOf" srcId="{3FAD9C75-9B7D-4CAF-9634-3186ACA96A17}" destId="{343A9E39-392B-471D-A996-C68B196B1958}" srcOrd="18" destOrd="0" presId="urn:microsoft.com/office/officeart/2005/8/layout/list1"/>
    <dgm:cxn modelId="{6B92FFA9-4492-446B-82DD-1F4444B8329A}" type="presParOf" srcId="{3FAD9C75-9B7D-4CAF-9634-3186ACA96A17}" destId="{7BEBCF4F-D317-47AA-85C3-B69EE49ECEB2}" srcOrd="19" destOrd="0" presId="urn:microsoft.com/office/officeart/2005/8/layout/list1"/>
    <dgm:cxn modelId="{80E2C768-48F4-47F6-AC77-FD43B3AF9585}" type="presParOf" srcId="{3FAD9C75-9B7D-4CAF-9634-3186ACA96A17}" destId="{1AAE5616-2D4D-4E38-A935-DBC312C55BAE}" srcOrd="20" destOrd="0" presId="urn:microsoft.com/office/officeart/2005/8/layout/list1"/>
    <dgm:cxn modelId="{F1BC4867-0C72-4F5C-8A73-A316CFE71646}" type="presParOf" srcId="{1AAE5616-2D4D-4E38-A935-DBC312C55BAE}" destId="{AB002DC0-E453-4FFB-BAA8-C0C213F2E2C8}" srcOrd="0" destOrd="0" presId="urn:microsoft.com/office/officeart/2005/8/layout/list1"/>
    <dgm:cxn modelId="{4F10A24B-DFD5-4074-B00E-B6FE4A607BE4}" type="presParOf" srcId="{1AAE5616-2D4D-4E38-A935-DBC312C55BAE}" destId="{971F622C-E669-4571-AAB7-491B32DF91C0}" srcOrd="1" destOrd="0" presId="urn:microsoft.com/office/officeart/2005/8/layout/list1"/>
    <dgm:cxn modelId="{FBB70D04-6C0A-464F-84C1-5EA5A3E8FB15}" type="presParOf" srcId="{3FAD9C75-9B7D-4CAF-9634-3186ACA96A17}" destId="{8A6E3D81-1F5E-4B41-AD22-FE8A70BEABF9}" srcOrd="21" destOrd="0" presId="urn:microsoft.com/office/officeart/2005/8/layout/list1"/>
    <dgm:cxn modelId="{715E91AA-F621-48AB-8B54-DBD0FDF63E0E}" type="presParOf" srcId="{3FAD9C75-9B7D-4CAF-9634-3186ACA96A17}" destId="{56F4083F-541B-480C-AAB7-4707C28BA60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BDE20-E72F-4FE3-AB45-5EBF1EF6D4D2}">
      <dsp:nvSpPr>
        <dsp:cNvPr id="0" name=""/>
        <dsp:cNvSpPr/>
      </dsp:nvSpPr>
      <dsp:spPr>
        <a:xfrm>
          <a:off x="0" y="354630"/>
          <a:ext cx="66288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B1796-9F83-412F-AECC-72D443A1A483}">
      <dsp:nvSpPr>
        <dsp:cNvPr id="0" name=""/>
        <dsp:cNvSpPr/>
      </dsp:nvSpPr>
      <dsp:spPr>
        <a:xfrm>
          <a:off x="331440" y="88950"/>
          <a:ext cx="4640162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Epidemiology and biology: Age matters</a:t>
          </a:r>
        </a:p>
      </dsp:txBody>
      <dsp:txXfrm>
        <a:off x="357379" y="114889"/>
        <a:ext cx="4588284" cy="479482"/>
      </dsp:txXfrm>
    </dsp:sp>
    <dsp:sp modelId="{88153E76-5EA7-4EDD-8E76-2ED34A58AB68}">
      <dsp:nvSpPr>
        <dsp:cNvPr id="0" name=""/>
        <dsp:cNvSpPr/>
      </dsp:nvSpPr>
      <dsp:spPr>
        <a:xfrm>
          <a:off x="0" y="1171110"/>
          <a:ext cx="66288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E329B-F42C-41E2-8C00-9215488F1FA3}">
      <dsp:nvSpPr>
        <dsp:cNvPr id="0" name=""/>
        <dsp:cNvSpPr/>
      </dsp:nvSpPr>
      <dsp:spPr>
        <a:xfrm>
          <a:off x="331440" y="905430"/>
          <a:ext cx="4640162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But one age doesn’t fit all</a:t>
          </a:r>
        </a:p>
      </dsp:txBody>
      <dsp:txXfrm>
        <a:off x="357379" y="931369"/>
        <a:ext cx="4588284" cy="479482"/>
      </dsp:txXfrm>
    </dsp:sp>
    <dsp:sp modelId="{CC9A6C28-1C04-4B09-A7A0-1C6A1B542AFD}">
      <dsp:nvSpPr>
        <dsp:cNvPr id="0" name=""/>
        <dsp:cNvSpPr/>
      </dsp:nvSpPr>
      <dsp:spPr>
        <a:xfrm>
          <a:off x="0" y="1987590"/>
          <a:ext cx="66288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CC93D-CC07-4DE6-935C-2797937B655F}">
      <dsp:nvSpPr>
        <dsp:cNvPr id="0" name=""/>
        <dsp:cNvSpPr/>
      </dsp:nvSpPr>
      <dsp:spPr>
        <a:xfrm>
          <a:off x="331440" y="1721910"/>
          <a:ext cx="4640162" cy="53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57379" y="1747849"/>
        <a:ext cx="4588284" cy="479482"/>
      </dsp:txXfrm>
    </dsp:sp>
    <dsp:sp modelId="{181FCE3F-3B1D-4608-84FE-E41E057F63C8}">
      <dsp:nvSpPr>
        <dsp:cNvPr id="0" name=""/>
        <dsp:cNvSpPr/>
      </dsp:nvSpPr>
      <dsp:spPr>
        <a:xfrm>
          <a:off x="0" y="2804070"/>
          <a:ext cx="66288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B2F67-784E-4FD7-B824-83AF4ECA819E}">
      <dsp:nvSpPr>
        <dsp:cNvPr id="0" name=""/>
        <dsp:cNvSpPr/>
      </dsp:nvSpPr>
      <dsp:spPr>
        <a:xfrm>
          <a:off x="331440" y="2538390"/>
          <a:ext cx="4640162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Ovarian cancer: the age challenge</a:t>
          </a:r>
        </a:p>
      </dsp:txBody>
      <dsp:txXfrm>
        <a:off x="357379" y="2564329"/>
        <a:ext cx="4588284" cy="479482"/>
      </dsp:txXfrm>
    </dsp:sp>
    <dsp:sp modelId="{343A9E39-392B-471D-A996-C68B196B1958}">
      <dsp:nvSpPr>
        <dsp:cNvPr id="0" name=""/>
        <dsp:cNvSpPr/>
      </dsp:nvSpPr>
      <dsp:spPr>
        <a:xfrm>
          <a:off x="0" y="3620550"/>
          <a:ext cx="66288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1957E-7469-4ABE-A6EF-35CC5B80F2F1}">
      <dsp:nvSpPr>
        <dsp:cNvPr id="0" name=""/>
        <dsp:cNvSpPr/>
      </dsp:nvSpPr>
      <dsp:spPr>
        <a:xfrm>
          <a:off x="331440" y="3354870"/>
          <a:ext cx="4640162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Breast cancer</a:t>
          </a:r>
        </a:p>
      </dsp:txBody>
      <dsp:txXfrm>
        <a:off x="357379" y="3380809"/>
        <a:ext cx="4588284" cy="479482"/>
      </dsp:txXfrm>
    </dsp:sp>
    <dsp:sp modelId="{56F4083F-541B-480C-AAB7-4707C28BA60F}">
      <dsp:nvSpPr>
        <dsp:cNvPr id="0" name=""/>
        <dsp:cNvSpPr/>
      </dsp:nvSpPr>
      <dsp:spPr>
        <a:xfrm>
          <a:off x="0" y="4437030"/>
          <a:ext cx="66288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F622C-E669-4571-AAB7-491B32DF91C0}">
      <dsp:nvSpPr>
        <dsp:cNvPr id="0" name=""/>
        <dsp:cNvSpPr/>
      </dsp:nvSpPr>
      <dsp:spPr>
        <a:xfrm>
          <a:off x="331440" y="4171350"/>
          <a:ext cx="4640162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Why geriatrics matters</a:t>
          </a:r>
        </a:p>
      </dsp:txBody>
      <dsp:txXfrm>
        <a:off x="357379" y="4197289"/>
        <a:ext cx="458828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641C2-3DDD-4817-AC0C-ED3043D353D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6D362-3B72-4D4E-84CB-C016252D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1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E23A6505-2D84-4260-A952-9970E7FF5265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6291DA-36E6-4DFB-9867-5902251AFD16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589FE-E3F4-A247-A653-22CC79B3B5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4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914400"/>
            <a:ext cx="5573713" cy="3135313"/>
          </a:xfrm>
          <a:ln/>
        </p:spPr>
      </p:sp>
      <p:sp>
        <p:nvSpPr>
          <p:cNvPr id="4976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914400"/>
            <a:ext cx="5573713" cy="3135313"/>
          </a:xfrm>
          <a:ln/>
        </p:spPr>
      </p:sp>
      <p:sp>
        <p:nvSpPr>
          <p:cNvPr id="188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Added 31 individuals </a:t>
            </a:r>
          </a:p>
          <a:p>
            <a:endParaRPr lang="en-US" baseline="0" dirty="0"/>
          </a:p>
          <a:p>
            <a:r>
              <a:rPr lang="en-US" baseline="0" dirty="0"/>
              <a:t>**note: high prevalence of CH – may be due to inclusion of “probably damaging” mutations – look into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3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1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7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98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40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4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0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7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342C-0297-45EA-BDDA-A34BA5E454E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3A1071-9656-440D-8304-367926EF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als.org/content/vol122/issue5/images/large/1FF1.jpe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A7CD-3E0A-4FC8-AFD5-7A4D4D6D8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“Aging and cancer: the importance of the host-tumor interaction”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4C095-ADE5-4D73-9B4E-61B6780A2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sz="1800" dirty="0"/>
              <a:t>Martine Extermann, MD, PhD</a:t>
            </a:r>
          </a:p>
          <a:p>
            <a:pPr algn="l">
              <a:lnSpc>
                <a:spcPct val="90000"/>
              </a:lnSpc>
            </a:pPr>
            <a:r>
              <a:rPr lang="en-US" sz="1800" dirty="0"/>
              <a:t>Chair, Senior Adult Oncology Program</a:t>
            </a:r>
          </a:p>
          <a:p>
            <a:pPr algn="l">
              <a:lnSpc>
                <a:spcPct val="90000"/>
              </a:lnSpc>
            </a:pPr>
            <a:r>
              <a:rPr lang="en-US" sz="1800" dirty="0"/>
              <a:t>Moffitt Cancer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1291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1" descr="Walters 01 test bmp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14526"/>
            <a:ext cx="73914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3" name="Title 2"/>
          <p:cNvSpPr>
            <a:spLocks noGrp="1"/>
          </p:cNvSpPr>
          <p:nvPr>
            <p:ph type="title"/>
          </p:nvPr>
        </p:nvSpPr>
        <p:spPr>
          <a:xfrm>
            <a:off x="2438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Life expectancy, USA</a:t>
            </a:r>
          </a:p>
        </p:txBody>
      </p:sp>
      <p:sp>
        <p:nvSpPr>
          <p:cNvPr id="245763" name="TextBox 3"/>
          <p:cNvSpPr txBox="1">
            <a:spLocks noChangeArrowheads="1"/>
          </p:cNvSpPr>
          <p:nvPr/>
        </p:nvSpPr>
        <p:spPr bwMode="auto">
          <a:xfrm>
            <a:off x="2743201" y="1371600"/>
            <a:ext cx="2739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Walter et al., JAMA 2001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/>
          <p:cNvSpPr>
            <a:spLocks noGrp="1"/>
          </p:cNvSpPr>
          <p:nvPr>
            <p:ph type="title" idx="4294967295"/>
          </p:nvPr>
        </p:nvSpPr>
        <p:spPr>
          <a:xfrm>
            <a:off x="1524000" y="533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PCC: The full view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495800" y="2209800"/>
            <a:ext cx="3657600" cy="3352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105400" y="2743200"/>
            <a:ext cx="2438400" cy="2362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410200" y="3048000"/>
            <a:ext cx="1752600" cy="1676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458200" y="4343401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" charset="0"/>
              </a:rPr>
              <a:t>Tumor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72400" y="4953001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Arial" charset="0"/>
              </a:rPr>
              <a:t>Microenvironment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96200" y="5486401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Macroenvironment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9E7AE4-9542-4BCD-A0EE-4538FF9520CB}"/>
              </a:ext>
            </a:extLst>
          </p:cNvPr>
          <p:cNvSpPr/>
          <p:nvPr/>
        </p:nvSpPr>
        <p:spPr>
          <a:xfrm>
            <a:off x="847725" y="1504950"/>
            <a:ext cx="10320783" cy="445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A1777B-6A4B-1046-A53C-5168BC185B0B}"/>
              </a:ext>
            </a:extLst>
          </p:cNvPr>
          <p:cNvSpPr txBox="1"/>
          <p:nvPr/>
        </p:nvSpPr>
        <p:spPr>
          <a:xfrm>
            <a:off x="2161979" y="2604555"/>
            <a:ext cx="201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 Young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30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9FA69E-1EDD-6C4E-A81C-03D4B94EF694}"/>
              </a:ext>
            </a:extLst>
          </p:cNvPr>
          <p:cNvSpPr txBox="1"/>
          <p:nvPr/>
        </p:nvSpPr>
        <p:spPr>
          <a:xfrm>
            <a:off x="2166539" y="3849976"/>
            <a:ext cx="201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 Old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 60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1C67A5-9C5A-654D-89BF-9BA038388770}"/>
              </a:ext>
            </a:extLst>
          </p:cNvPr>
          <p:cNvSpPr txBox="1"/>
          <p:nvPr/>
        </p:nvSpPr>
        <p:spPr>
          <a:xfrm>
            <a:off x="1797729" y="2171002"/>
            <a:ext cx="237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10% Human Serum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F8CA69-4BB5-AD46-B5E4-418A721BF9B1}"/>
              </a:ext>
            </a:extLst>
          </p:cNvPr>
          <p:cNvSpPr txBox="1"/>
          <p:nvPr/>
        </p:nvSpPr>
        <p:spPr>
          <a:xfrm>
            <a:off x="4833050" y="1687954"/>
            <a:ext cx="237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Carcinoma cell line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C085316-F5EF-314E-9B17-554ADA260D36}"/>
              </a:ext>
            </a:extLst>
          </p:cNvPr>
          <p:cNvCxnSpPr>
            <a:cxnSpLocks/>
          </p:cNvCxnSpPr>
          <p:nvPr/>
        </p:nvCxnSpPr>
        <p:spPr>
          <a:xfrm>
            <a:off x="4056220" y="2864831"/>
            <a:ext cx="883708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D118BE1-4A8F-2B4C-8900-D060312C209A}"/>
              </a:ext>
            </a:extLst>
          </p:cNvPr>
          <p:cNvCxnSpPr>
            <a:cxnSpLocks/>
          </p:cNvCxnSpPr>
          <p:nvPr/>
        </p:nvCxnSpPr>
        <p:spPr>
          <a:xfrm>
            <a:off x="4056220" y="4068019"/>
            <a:ext cx="883708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Box 1">
            <a:extLst>
              <a:ext uri="{FF2B5EF4-FFF2-40B4-BE49-F238E27FC236}">
                <a16:creationId xmlns:a16="http://schemas.microsoft.com/office/drawing/2014/main" id="{1E93063B-48AD-F14B-813D-2DDFB81A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05223"/>
            <a:ext cx="8951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latin typeface="Arial" charset="0"/>
              </a:rPr>
              <a:t>Approach</a:t>
            </a:r>
          </a:p>
        </p:txBody>
      </p:sp>
      <p:grpSp>
        <p:nvGrpSpPr>
          <p:cNvPr id="64" name="Group 43">
            <a:extLst>
              <a:ext uri="{FF2B5EF4-FFF2-40B4-BE49-F238E27FC236}">
                <a16:creationId xmlns:a16="http://schemas.microsoft.com/office/drawing/2014/main" id="{52086B4C-CB1D-734B-B494-170322A00BF7}"/>
              </a:ext>
            </a:extLst>
          </p:cNvPr>
          <p:cNvGrpSpPr/>
          <p:nvPr/>
        </p:nvGrpSpPr>
        <p:grpSpPr>
          <a:xfrm>
            <a:off x="5154066" y="3638260"/>
            <a:ext cx="809305" cy="436523"/>
            <a:chOff x="4885267" y="1256108"/>
            <a:chExt cx="738188" cy="32676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D7FCD8D-0517-DB4A-8012-8186640DAD1C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3C5699-F9DA-1F4E-8775-D3DBD678CF69}"/>
                </a:ext>
              </a:extLst>
            </p:cNvPr>
            <p:cNvCxnSpPr>
              <a:stCxn id="76" idx="6"/>
              <a:endCxn id="73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D1AC302-2D3C-D341-9A69-39EAFC56CECF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ACB5B9-306A-714F-8591-2FC539FDF858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77" name="Group 43">
            <a:extLst>
              <a:ext uri="{FF2B5EF4-FFF2-40B4-BE49-F238E27FC236}">
                <a16:creationId xmlns:a16="http://schemas.microsoft.com/office/drawing/2014/main" id="{3D2F5DBB-1C20-3644-BFCD-576D8A0EF33F}"/>
              </a:ext>
            </a:extLst>
          </p:cNvPr>
          <p:cNvGrpSpPr/>
          <p:nvPr/>
        </p:nvGrpSpPr>
        <p:grpSpPr>
          <a:xfrm>
            <a:off x="5155807" y="2428309"/>
            <a:ext cx="809305" cy="436523"/>
            <a:chOff x="4885267" y="1256108"/>
            <a:chExt cx="738188" cy="32676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A1D8946-5450-4348-BB7D-4401EE8B6202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F7DDF5F-3AC2-8448-A629-17D77A03F61E}"/>
                </a:ext>
              </a:extLst>
            </p:cNvPr>
            <p:cNvCxnSpPr>
              <a:stCxn id="84" idx="6"/>
              <a:endCxn id="79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8D4A80F-C6CB-2F4C-8282-32495165DD07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E1347A-41A0-4740-9735-B3127F6CF4D7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85" name="Group 43">
            <a:extLst>
              <a:ext uri="{FF2B5EF4-FFF2-40B4-BE49-F238E27FC236}">
                <a16:creationId xmlns:a16="http://schemas.microsoft.com/office/drawing/2014/main" id="{4F5C334F-BBCB-9E4B-9798-0CE2DA7BB256}"/>
              </a:ext>
            </a:extLst>
          </p:cNvPr>
          <p:cNvGrpSpPr/>
          <p:nvPr/>
        </p:nvGrpSpPr>
        <p:grpSpPr>
          <a:xfrm>
            <a:off x="6022653" y="2421302"/>
            <a:ext cx="809305" cy="436523"/>
            <a:chOff x="4885267" y="1256108"/>
            <a:chExt cx="738188" cy="32676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6FA78EB-F1E6-C94B-AD98-F18CF6DEBA5C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0483CF3-840B-D64E-9C25-0EE4FEFCE088}"/>
                </a:ext>
              </a:extLst>
            </p:cNvPr>
            <p:cNvCxnSpPr>
              <a:stCxn id="89" idx="6"/>
              <a:endCxn id="86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2B7B1E-5E8D-FD4B-96E4-30051CE05880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E341428-3EC6-DA4E-B4D3-1A55384260C8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90" name="Group 43">
            <a:extLst>
              <a:ext uri="{FF2B5EF4-FFF2-40B4-BE49-F238E27FC236}">
                <a16:creationId xmlns:a16="http://schemas.microsoft.com/office/drawing/2014/main" id="{CD633583-B9F9-5948-8378-324658A16690}"/>
              </a:ext>
            </a:extLst>
          </p:cNvPr>
          <p:cNvGrpSpPr/>
          <p:nvPr/>
        </p:nvGrpSpPr>
        <p:grpSpPr>
          <a:xfrm>
            <a:off x="6022073" y="2883413"/>
            <a:ext cx="809305" cy="436523"/>
            <a:chOff x="4885267" y="1256108"/>
            <a:chExt cx="738188" cy="326767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F2E4B2B-8E0D-B349-AF5C-AEBF32A1A88F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95C4DE6-BBFF-794B-8351-9C48AFA1BEFE}"/>
                </a:ext>
              </a:extLst>
            </p:cNvPr>
            <p:cNvCxnSpPr>
              <a:stCxn id="94" idx="6"/>
              <a:endCxn id="91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3CAB66F-8E88-F449-8F4F-5EDF0C616C29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44C4ECA-9CB7-0043-8ADC-15BD22BB241C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95" name="Group 43">
            <a:extLst>
              <a:ext uri="{FF2B5EF4-FFF2-40B4-BE49-F238E27FC236}">
                <a16:creationId xmlns:a16="http://schemas.microsoft.com/office/drawing/2014/main" id="{9D920956-20AD-9244-8310-993B694A9E23}"/>
              </a:ext>
            </a:extLst>
          </p:cNvPr>
          <p:cNvGrpSpPr/>
          <p:nvPr/>
        </p:nvGrpSpPr>
        <p:grpSpPr>
          <a:xfrm>
            <a:off x="5154066" y="2883411"/>
            <a:ext cx="809305" cy="436523"/>
            <a:chOff x="4885267" y="1256108"/>
            <a:chExt cx="738188" cy="326767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49595D8-DC33-0745-85A7-6DE53B821AE1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A855A07-6112-384B-8752-36277B2503AC}"/>
                </a:ext>
              </a:extLst>
            </p:cNvPr>
            <p:cNvCxnSpPr>
              <a:stCxn id="99" idx="6"/>
              <a:endCxn id="96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7B30C32-7655-934A-8E5C-1846AC85922C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3714FDF-30B0-EF4E-A0B6-509EE4D079E8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00" name="Group 43">
            <a:extLst>
              <a:ext uri="{FF2B5EF4-FFF2-40B4-BE49-F238E27FC236}">
                <a16:creationId xmlns:a16="http://schemas.microsoft.com/office/drawing/2014/main" id="{523BA120-02ED-0549-839E-FA2CC47AADC0}"/>
              </a:ext>
            </a:extLst>
          </p:cNvPr>
          <p:cNvGrpSpPr/>
          <p:nvPr/>
        </p:nvGrpSpPr>
        <p:grpSpPr>
          <a:xfrm>
            <a:off x="6020332" y="3636538"/>
            <a:ext cx="809305" cy="436523"/>
            <a:chOff x="4885267" y="1256108"/>
            <a:chExt cx="738188" cy="32676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C7FF853-B76A-F94A-8E10-8A29B9859982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2C38D88-41E3-0D46-8064-97F6EE986891}"/>
                </a:ext>
              </a:extLst>
            </p:cNvPr>
            <p:cNvCxnSpPr>
              <a:stCxn id="104" idx="6"/>
              <a:endCxn id="101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C02614-844E-F24D-82D9-523DC4714714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4E0B525-8B26-8342-914B-F8986AAB3661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05" name="Group 43">
            <a:extLst>
              <a:ext uri="{FF2B5EF4-FFF2-40B4-BE49-F238E27FC236}">
                <a16:creationId xmlns:a16="http://schemas.microsoft.com/office/drawing/2014/main" id="{B311CC01-A6EC-6E49-8966-3C22D1E4FECB}"/>
              </a:ext>
            </a:extLst>
          </p:cNvPr>
          <p:cNvGrpSpPr/>
          <p:nvPr/>
        </p:nvGrpSpPr>
        <p:grpSpPr>
          <a:xfrm>
            <a:off x="5154066" y="4100240"/>
            <a:ext cx="809305" cy="436523"/>
            <a:chOff x="4885267" y="1256108"/>
            <a:chExt cx="738188" cy="326767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BB5152C-2F3A-984F-80F5-D2DE8C9CFC15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95DF5AB-D16A-B64D-A1E7-E42756930AE6}"/>
                </a:ext>
              </a:extLst>
            </p:cNvPr>
            <p:cNvCxnSpPr>
              <a:stCxn id="109" idx="6"/>
              <a:endCxn id="106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15A49A9-3BF1-9748-8C60-30D8D87E5726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C469622-8394-3A4E-9ED4-F8E248222AEB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10" name="Group 43">
            <a:extLst>
              <a:ext uri="{FF2B5EF4-FFF2-40B4-BE49-F238E27FC236}">
                <a16:creationId xmlns:a16="http://schemas.microsoft.com/office/drawing/2014/main" id="{04387828-403F-4D48-8B62-B3440658293D}"/>
              </a:ext>
            </a:extLst>
          </p:cNvPr>
          <p:cNvGrpSpPr/>
          <p:nvPr/>
        </p:nvGrpSpPr>
        <p:grpSpPr>
          <a:xfrm>
            <a:off x="6021202" y="4100240"/>
            <a:ext cx="809305" cy="436523"/>
            <a:chOff x="4885267" y="1256108"/>
            <a:chExt cx="738188" cy="326767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E141241-E266-484E-8B43-DB68F55E1F9F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6CAAB70-AAEE-3B40-88B5-8BAF52894D1B}"/>
                </a:ext>
              </a:extLst>
            </p:cNvPr>
            <p:cNvCxnSpPr>
              <a:stCxn id="114" idx="6"/>
              <a:endCxn id="111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B0252CC-1062-CB46-AD4C-22879EA209A1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34F13B7-1EAB-AA42-BD37-11FD080213C4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C6A7AB-2845-4B47-8C83-B133C244D26A}"/>
              </a:ext>
            </a:extLst>
          </p:cNvPr>
          <p:cNvSpPr txBox="1"/>
          <p:nvPr/>
        </p:nvSpPr>
        <p:spPr>
          <a:xfrm>
            <a:off x="8312729" y="6554825"/>
            <a:ext cx="2855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Gomes et al,  In Revision (Nature)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133F28-1491-4BDF-8AF3-AA3850DE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312" y="261869"/>
            <a:ext cx="8610600" cy="1293028"/>
          </a:xfrm>
        </p:spPr>
        <p:txBody>
          <a:bodyPr/>
          <a:lstStyle/>
          <a:p>
            <a:r>
              <a:rPr lang="en-US" dirty="0"/>
              <a:t>microenvironment</a:t>
            </a:r>
          </a:p>
        </p:txBody>
      </p:sp>
    </p:spTree>
    <p:extLst>
      <p:ext uri="{BB962C8B-B14F-4D97-AF65-F5344CB8AC3E}">
        <p14:creationId xmlns:p14="http://schemas.microsoft.com/office/powerpoint/2010/main" val="14426453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113683D4-2EDE-4993-A92E-C0DCD80C6173}"/>
              </a:ext>
            </a:extLst>
          </p:cNvPr>
          <p:cNvSpPr/>
          <p:nvPr/>
        </p:nvSpPr>
        <p:spPr>
          <a:xfrm>
            <a:off x="847725" y="1504950"/>
            <a:ext cx="10320783" cy="445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1C67A5-9C5A-654D-89BF-9BA038388770}"/>
              </a:ext>
            </a:extLst>
          </p:cNvPr>
          <p:cNvSpPr txBox="1"/>
          <p:nvPr/>
        </p:nvSpPr>
        <p:spPr>
          <a:xfrm>
            <a:off x="1797729" y="2171002"/>
            <a:ext cx="237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10% Human Serum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F8CA69-4BB5-AD46-B5E4-418A721BF9B1}"/>
              </a:ext>
            </a:extLst>
          </p:cNvPr>
          <p:cNvSpPr txBox="1"/>
          <p:nvPr/>
        </p:nvSpPr>
        <p:spPr>
          <a:xfrm>
            <a:off x="4833050" y="1687954"/>
            <a:ext cx="237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Carcinoma cell line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C085316-F5EF-314E-9B17-554ADA260D36}"/>
              </a:ext>
            </a:extLst>
          </p:cNvPr>
          <p:cNvCxnSpPr>
            <a:cxnSpLocks/>
          </p:cNvCxnSpPr>
          <p:nvPr/>
        </p:nvCxnSpPr>
        <p:spPr>
          <a:xfrm>
            <a:off x="4056220" y="2864831"/>
            <a:ext cx="883708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D118BE1-4A8F-2B4C-8900-D060312C209A}"/>
              </a:ext>
            </a:extLst>
          </p:cNvPr>
          <p:cNvCxnSpPr>
            <a:cxnSpLocks/>
          </p:cNvCxnSpPr>
          <p:nvPr/>
        </p:nvCxnSpPr>
        <p:spPr>
          <a:xfrm>
            <a:off x="4056220" y="4068019"/>
            <a:ext cx="883708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759E14-9F2A-314C-A89D-04AF6D24F00D}"/>
              </a:ext>
            </a:extLst>
          </p:cNvPr>
          <p:cNvCxnSpPr>
            <a:cxnSpLocks/>
          </p:cNvCxnSpPr>
          <p:nvPr/>
        </p:nvCxnSpPr>
        <p:spPr>
          <a:xfrm flipV="1">
            <a:off x="7207612" y="2509557"/>
            <a:ext cx="990320" cy="35527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18F848D-6DBD-0144-AFF7-ECCE4F9DB216}"/>
              </a:ext>
            </a:extLst>
          </p:cNvPr>
          <p:cNvCxnSpPr>
            <a:cxnSpLocks/>
          </p:cNvCxnSpPr>
          <p:nvPr/>
        </p:nvCxnSpPr>
        <p:spPr>
          <a:xfrm>
            <a:off x="7207612" y="4068020"/>
            <a:ext cx="990320" cy="397509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Box 1">
            <a:extLst>
              <a:ext uri="{FF2B5EF4-FFF2-40B4-BE49-F238E27FC236}">
                <a16:creationId xmlns:a16="http://schemas.microsoft.com/office/drawing/2014/main" id="{1E93063B-48AD-F14B-813D-2DDFB81A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05223"/>
            <a:ext cx="8951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charset="0"/>
              </a:rPr>
              <a:t>Serum of the old donors changes cell morphology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E837C59-3082-404B-8F27-48215AC42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7" t="7767" r="50519" b="46636"/>
          <a:stretch/>
        </p:blipFill>
        <p:spPr>
          <a:xfrm>
            <a:off x="8335328" y="1597619"/>
            <a:ext cx="1520501" cy="148532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B6E1A96-FE01-C847-B1C1-8D370EE75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7" t="55087" r="50519" b="-184"/>
          <a:stretch/>
        </p:blipFill>
        <p:spPr>
          <a:xfrm>
            <a:off x="8335328" y="3918135"/>
            <a:ext cx="1520501" cy="1469036"/>
          </a:xfrm>
          <a:prstGeom prst="rect">
            <a:avLst/>
          </a:prstGeom>
        </p:spPr>
      </p:pic>
      <p:grpSp>
        <p:nvGrpSpPr>
          <p:cNvPr id="125" name="Group 43">
            <a:extLst>
              <a:ext uri="{FF2B5EF4-FFF2-40B4-BE49-F238E27FC236}">
                <a16:creationId xmlns:a16="http://schemas.microsoft.com/office/drawing/2014/main" id="{3227A0F9-E83E-FF49-9FB3-CA4DDE228E72}"/>
              </a:ext>
            </a:extLst>
          </p:cNvPr>
          <p:cNvGrpSpPr/>
          <p:nvPr/>
        </p:nvGrpSpPr>
        <p:grpSpPr>
          <a:xfrm>
            <a:off x="5154066" y="3638260"/>
            <a:ext cx="809305" cy="436523"/>
            <a:chOff x="4885267" y="1256108"/>
            <a:chExt cx="738188" cy="326767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3EFF480-E6C5-9640-B5CE-E63BCA4AF033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40E5825-E2EF-EE4D-AFAD-9C8A8F8A2C69}"/>
                </a:ext>
              </a:extLst>
            </p:cNvPr>
            <p:cNvCxnSpPr>
              <a:stCxn id="129" idx="6"/>
              <a:endCxn id="126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8B114AA-B336-CA47-AAC3-FC6BC64550B5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3383AB6-A09E-F841-81B2-D8E64A2D1EB6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30" name="Group 43">
            <a:extLst>
              <a:ext uri="{FF2B5EF4-FFF2-40B4-BE49-F238E27FC236}">
                <a16:creationId xmlns:a16="http://schemas.microsoft.com/office/drawing/2014/main" id="{59DBF8BC-B8A0-1448-961A-232493CC6619}"/>
              </a:ext>
            </a:extLst>
          </p:cNvPr>
          <p:cNvGrpSpPr/>
          <p:nvPr/>
        </p:nvGrpSpPr>
        <p:grpSpPr>
          <a:xfrm>
            <a:off x="5155807" y="2428309"/>
            <a:ext cx="809305" cy="436523"/>
            <a:chOff x="4885267" y="1256108"/>
            <a:chExt cx="738188" cy="326767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77770C6-1F07-964D-98FD-08E21D51D8AF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50E19B3-8CFF-E44A-B695-EB18BDBC2E22}"/>
                </a:ext>
              </a:extLst>
            </p:cNvPr>
            <p:cNvCxnSpPr>
              <a:stCxn id="134" idx="6"/>
              <a:endCxn id="131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9619503-A53B-E34D-BF11-1A6A2C1ED1F7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71EDEC3-FD3F-BF47-89D7-24EEB534D8FC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35" name="Group 43">
            <a:extLst>
              <a:ext uri="{FF2B5EF4-FFF2-40B4-BE49-F238E27FC236}">
                <a16:creationId xmlns:a16="http://schemas.microsoft.com/office/drawing/2014/main" id="{86C80A30-D4C3-734A-BD7E-EEC912ED8F07}"/>
              </a:ext>
            </a:extLst>
          </p:cNvPr>
          <p:cNvGrpSpPr/>
          <p:nvPr/>
        </p:nvGrpSpPr>
        <p:grpSpPr>
          <a:xfrm>
            <a:off x="6022653" y="2421302"/>
            <a:ext cx="809305" cy="436523"/>
            <a:chOff x="4885267" y="1256108"/>
            <a:chExt cx="738188" cy="326767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A9DAC1B-0F50-1A4F-8318-150303DB6AF2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3A6612E-3F82-1A4D-9073-5C02F1FC4EFC}"/>
                </a:ext>
              </a:extLst>
            </p:cNvPr>
            <p:cNvCxnSpPr>
              <a:stCxn id="139" idx="6"/>
              <a:endCxn id="136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65C88DE-330A-0F47-94E5-8A8360543A81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265445C-DABF-3E44-BD59-367EB63FC1F7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40" name="Group 43">
            <a:extLst>
              <a:ext uri="{FF2B5EF4-FFF2-40B4-BE49-F238E27FC236}">
                <a16:creationId xmlns:a16="http://schemas.microsoft.com/office/drawing/2014/main" id="{C64C8BDE-31DC-834B-9C63-6C02DA33A278}"/>
              </a:ext>
            </a:extLst>
          </p:cNvPr>
          <p:cNvGrpSpPr/>
          <p:nvPr/>
        </p:nvGrpSpPr>
        <p:grpSpPr>
          <a:xfrm>
            <a:off x="6022073" y="2883413"/>
            <a:ext cx="809305" cy="436523"/>
            <a:chOff x="4885267" y="1256108"/>
            <a:chExt cx="738188" cy="326767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902908E-1956-5D42-B332-7414B338A85A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F1EAC64-1E6F-CE44-B19B-73A24F600092}"/>
                </a:ext>
              </a:extLst>
            </p:cNvPr>
            <p:cNvCxnSpPr>
              <a:stCxn id="144" idx="6"/>
              <a:endCxn id="141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EAE2CA2-0D20-2244-A7F9-CF0C9D416C6F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5B5A596-5595-3E45-9929-2BBEC250E861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45" name="Group 43">
            <a:extLst>
              <a:ext uri="{FF2B5EF4-FFF2-40B4-BE49-F238E27FC236}">
                <a16:creationId xmlns:a16="http://schemas.microsoft.com/office/drawing/2014/main" id="{15249F48-87E7-5D41-8B1B-A8BC7BFEA76E}"/>
              </a:ext>
            </a:extLst>
          </p:cNvPr>
          <p:cNvGrpSpPr/>
          <p:nvPr/>
        </p:nvGrpSpPr>
        <p:grpSpPr>
          <a:xfrm>
            <a:off x="5154066" y="2883411"/>
            <a:ext cx="809305" cy="436523"/>
            <a:chOff x="4885267" y="1256108"/>
            <a:chExt cx="738188" cy="326767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FB04BE4-11D6-9349-966E-34FFD37567A7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3302511-B38B-9749-887B-5C81F710B7A5}"/>
                </a:ext>
              </a:extLst>
            </p:cNvPr>
            <p:cNvCxnSpPr>
              <a:stCxn id="149" idx="6"/>
              <a:endCxn id="146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B66EB5A-0E7E-1A48-873B-180BFED4F68E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2DB2951-67B8-5348-8956-1F1DC69569F7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50" name="Group 43">
            <a:extLst>
              <a:ext uri="{FF2B5EF4-FFF2-40B4-BE49-F238E27FC236}">
                <a16:creationId xmlns:a16="http://schemas.microsoft.com/office/drawing/2014/main" id="{AD523E50-1CDB-204E-8B03-00C24498304F}"/>
              </a:ext>
            </a:extLst>
          </p:cNvPr>
          <p:cNvGrpSpPr/>
          <p:nvPr/>
        </p:nvGrpSpPr>
        <p:grpSpPr>
          <a:xfrm>
            <a:off x="6020332" y="3636538"/>
            <a:ext cx="809305" cy="436523"/>
            <a:chOff x="4885267" y="1256108"/>
            <a:chExt cx="738188" cy="326767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04DD73F-83A0-BF42-9EA5-A7B00EA10871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4B1EFBB-4BFF-5B49-8E98-AF74411B0B9A}"/>
                </a:ext>
              </a:extLst>
            </p:cNvPr>
            <p:cNvCxnSpPr>
              <a:stCxn id="154" idx="6"/>
              <a:endCxn id="151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6172178-5FE2-1447-B239-225963447EE1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CFAC6AB9-8D38-E448-B686-38F89BBBA7FD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55" name="Group 43">
            <a:extLst>
              <a:ext uri="{FF2B5EF4-FFF2-40B4-BE49-F238E27FC236}">
                <a16:creationId xmlns:a16="http://schemas.microsoft.com/office/drawing/2014/main" id="{4068A997-AEB8-EC41-9C7C-AD26917B8FFF}"/>
              </a:ext>
            </a:extLst>
          </p:cNvPr>
          <p:cNvGrpSpPr/>
          <p:nvPr/>
        </p:nvGrpSpPr>
        <p:grpSpPr>
          <a:xfrm>
            <a:off x="5154066" y="4100240"/>
            <a:ext cx="809305" cy="436523"/>
            <a:chOff x="4885267" y="1256108"/>
            <a:chExt cx="738188" cy="326767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A8BFFAE-9068-3D43-A670-DCB699A47FAE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6DCE8FB-4F6D-2546-97D3-BAC0AB3910D4}"/>
                </a:ext>
              </a:extLst>
            </p:cNvPr>
            <p:cNvCxnSpPr>
              <a:stCxn id="159" idx="6"/>
              <a:endCxn id="156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743C3DE-96A9-6746-B920-A913E90118C9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BE8A0EC-2617-F94D-AD05-6D8A1DCBF9FC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60" name="Group 43">
            <a:extLst>
              <a:ext uri="{FF2B5EF4-FFF2-40B4-BE49-F238E27FC236}">
                <a16:creationId xmlns:a16="http://schemas.microsoft.com/office/drawing/2014/main" id="{9F18A230-DB59-E04E-B73E-4FDD67992650}"/>
              </a:ext>
            </a:extLst>
          </p:cNvPr>
          <p:cNvGrpSpPr/>
          <p:nvPr/>
        </p:nvGrpSpPr>
        <p:grpSpPr>
          <a:xfrm>
            <a:off x="6021202" y="4100240"/>
            <a:ext cx="809305" cy="436523"/>
            <a:chOff x="4885267" y="1256108"/>
            <a:chExt cx="738188" cy="326767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85A20752-B8CD-7948-87C8-C0049C5EB3A5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3E0DF23-15F5-354A-B52D-13F07E58B391}"/>
                </a:ext>
              </a:extLst>
            </p:cNvPr>
            <p:cNvCxnSpPr>
              <a:stCxn id="164" idx="6"/>
              <a:endCxn id="161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094D7BF-B55E-904F-85AE-36D9D120A408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6E67402-57E7-FE43-929E-B0DB069403CA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87F457C-9EDB-C548-ABDE-E6DEF3D6B3E0}"/>
              </a:ext>
            </a:extLst>
          </p:cNvPr>
          <p:cNvSpPr txBox="1"/>
          <p:nvPr/>
        </p:nvSpPr>
        <p:spPr>
          <a:xfrm>
            <a:off x="2161979" y="2604555"/>
            <a:ext cx="201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 Young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30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4CEAEC-4586-2445-B76E-661DBE9A6197}"/>
              </a:ext>
            </a:extLst>
          </p:cNvPr>
          <p:cNvSpPr txBox="1"/>
          <p:nvPr/>
        </p:nvSpPr>
        <p:spPr>
          <a:xfrm>
            <a:off x="2166539" y="3849976"/>
            <a:ext cx="201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 Old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 60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7663E2-7C4B-E74D-84FB-FBECBFF51730}"/>
              </a:ext>
            </a:extLst>
          </p:cNvPr>
          <p:cNvSpPr txBox="1"/>
          <p:nvPr/>
        </p:nvSpPr>
        <p:spPr>
          <a:xfrm>
            <a:off x="8312729" y="6554825"/>
            <a:ext cx="2855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Gomes et al,  In Revision (Nature)</a:t>
            </a:r>
          </a:p>
        </p:txBody>
      </p:sp>
    </p:spTree>
    <p:extLst>
      <p:ext uri="{BB962C8B-B14F-4D97-AF65-F5344CB8AC3E}">
        <p14:creationId xmlns:p14="http://schemas.microsoft.com/office/powerpoint/2010/main" val="303862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C4228B89-CD04-40AF-A61C-646609340E90}"/>
              </a:ext>
            </a:extLst>
          </p:cNvPr>
          <p:cNvSpPr/>
          <p:nvPr/>
        </p:nvSpPr>
        <p:spPr>
          <a:xfrm>
            <a:off x="847725" y="1504950"/>
            <a:ext cx="10320783" cy="445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1C67A5-9C5A-654D-89BF-9BA038388770}"/>
              </a:ext>
            </a:extLst>
          </p:cNvPr>
          <p:cNvSpPr txBox="1"/>
          <p:nvPr/>
        </p:nvSpPr>
        <p:spPr>
          <a:xfrm>
            <a:off x="1797729" y="2171002"/>
            <a:ext cx="237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10% Human Serum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F8CA69-4BB5-AD46-B5E4-418A721BF9B1}"/>
              </a:ext>
            </a:extLst>
          </p:cNvPr>
          <p:cNvSpPr txBox="1"/>
          <p:nvPr/>
        </p:nvSpPr>
        <p:spPr>
          <a:xfrm>
            <a:off x="4833050" y="1687954"/>
            <a:ext cx="237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Carcinoma cell line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C085316-F5EF-314E-9B17-554ADA260D36}"/>
              </a:ext>
            </a:extLst>
          </p:cNvPr>
          <p:cNvCxnSpPr>
            <a:cxnSpLocks/>
          </p:cNvCxnSpPr>
          <p:nvPr/>
        </p:nvCxnSpPr>
        <p:spPr>
          <a:xfrm>
            <a:off x="4056220" y="2864831"/>
            <a:ext cx="883708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D118BE1-4A8F-2B4C-8900-D060312C209A}"/>
              </a:ext>
            </a:extLst>
          </p:cNvPr>
          <p:cNvCxnSpPr>
            <a:cxnSpLocks/>
          </p:cNvCxnSpPr>
          <p:nvPr/>
        </p:nvCxnSpPr>
        <p:spPr>
          <a:xfrm>
            <a:off x="4056220" y="4068019"/>
            <a:ext cx="883708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759E14-9F2A-314C-A89D-04AF6D24F00D}"/>
              </a:ext>
            </a:extLst>
          </p:cNvPr>
          <p:cNvCxnSpPr>
            <a:cxnSpLocks/>
          </p:cNvCxnSpPr>
          <p:nvPr/>
        </p:nvCxnSpPr>
        <p:spPr>
          <a:xfrm flipV="1">
            <a:off x="7207612" y="2509557"/>
            <a:ext cx="990320" cy="35527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18F848D-6DBD-0144-AFF7-ECCE4F9DB216}"/>
              </a:ext>
            </a:extLst>
          </p:cNvPr>
          <p:cNvCxnSpPr>
            <a:cxnSpLocks/>
          </p:cNvCxnSpPr>
          <p:nvPr/>
        </p:nvCxnSpPr>
        <p:spPr>
          <a:xfrm>
            <a:off x="7207612" y="4068020"/>
            <a:ext cx="990320" cy="397509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Box 1">
            <a:extLst>
              <a:ext uri="{FF2B5EF4-FFF2-40B4-BE49-F238E27FC236}">
                <a16:creationId xmlns:a16="http://schemas.microsoft.com/office/drawing/2014/main" id="{1E93063B-48AD-F14B-813D-2DDFB81A9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537" y="305223"/>
            <a:ext cx="8951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charset="0"/>
              </a:rPr>
              <a:t>Serum of old donors induces Epithelial-to-Mesenchymal Transition (EMT)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E837C59-3082-404B-8F27-48215AC42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7" t="7767" r="50519" b="46636"/>
          <a:stretch/>
        </p:blipFill>
        <p:spPr>
          <a:xfrm>
            <a:off x="8335328" y="1597619"/>
            <a:ext cx="1520501" cy="148532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B6E1A96-FE01-C847-B1C1-8D370EE75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7" t="55087" r="50519" b="-184"/>
          <a:stretch/>
        </p:blipFill>
        <p:spPr>
          <a:xfrm>
            <a:off x="8335328" y="3918135"/>
            <a:ext cx="1520501" cy="1469036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46C4AA5-E43A-1D4A-932E-87309D0EEB62}"/>
              </a:ext>
            </a:extLst>
          </p:cNvPr>
          <p:cNvCxnSpPr>
            <a:cxnSpLocks/>
          </p:cNvCxnSpPr>
          <p:nvPr/>
        </p:nvCxnSpPr>
        <p:spPr>
          <a:xfrm>
            <a:off x="9111236" y="3220107"/>
            <a:ext cx="0" cy="60761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C4CD766-1865-4340-A866-18E701343D63}"/>
              </a:ext>
            </a:extLst>
          </p:cNvPr>
          <p:cNvSpPr txBox="1"/>
          <p:nvPr/>
        </p:nvSpPr>
        <p:spPr>
          <a:xfrm>
            <a:off x="8454314" y="3331260"/>
            <a:ext cx="232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EMT</a:t>
            </a:r>
          </a:p>
        </p:txBody>
      </p:sp>
      <p:grpSp>
        <p:nvGrpSpPr>
          <p:cNvPr id="117" name="Group 43">
            <a:extLst>
              <a:ext uri="{FF2B5EF4-FFF2-40B4-BE49-F238E27FC236}">
                <a16:creationId xmlns:a16="http://schemas.microsoft.com/office/drawing/2014/main" id="{A39CFD84-59F9-D844-B6A3-64BF7F7FEE42}"/>
              </a:ext>
            </a:extLst>
          </p:cNvPr>
          <p:cNvGrpSpPr/>
          <p:nvPr/>
        </p:nvGrpSpPr>
        <p:grpSpPr>
          <a:xfrm>
            <a:off x="5154066" y="3638260"/>
            <a:ext cx="809305" cy="436523"/>
            <a:chOff x="4885267" y="1256108"/>
            <a:chExt cx="738188" cy="326767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76BC816-200B-8341-B155-E65C2FB8ECE4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41187F8-27C9-4248-B0D2-C70B280FEAF9}"/>
                </a:ext>
              </a:extLst>
            </p:cNvPr>
            <p:cNvCxnSpPr>
              <a:stCxn id="121" idx="6"/>
              <a:endCxn id="118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FFF44B9-57F4-FB46-96FE-8E12B35F48E7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C344622-35DE-DD40-AE02-ECB7F2FD4B44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22" name="Group 43">
            <a:extLst>
              <a:ext uri="{FF2B5EF4-FFF2-40B4-BE49-F238E27FC236}">
                <a16:creationId xmlns:a16="http://schemas.microsoft.com/office/drawing/2014/main" id="{C35DC000-C044-484F-A2CB-4E3C57E70764}"/>
              </a:ext>
            </a:extLst>
          </p:cNvPr>
          <p:cNvGrpSpPr/>
          <p:nvPr/>
        </p:nvGrpSpPr>
        <p:grpSpPr>
          <a:xfrm>
            <a:off x="5155807" y="2428309"/>
            <a:ext cx="809305" cy="436523"/>
            <a:chOff x="4885267" y="1256108"/>
            <a:chExt cx="738188" cy="326767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7CD21C0-BCF3-614B-82A7-37DBC5B96FE1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CD166F9-0ADF-A84C-BE8D-B406E8116ECF}"/>
                </a:ext>
              </a:extLst>
            </p:cNvPr>
            <p:cNvCxnSpPr>
              <a:stCxn id="126" idx="6"/>
              <a:endCxn id="123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38FC037-E704-5A48-BC85-648C80AC6A6F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BD2DA31-8B6C-384B-A6EE-936D888DF1B8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27" name="Group 43">
            <a:extLst>
              <a:ext uri="{FF2B5EF4-FFF2-40B4-BE49-F238E27FC236}">
                <a16:creationId xmlns:a16="http://schemas.microsoft.com/office/drawing/2014/main" id="{C3107A4D-0CA7-1142-84B2-41C7D6B8C91D}"/>
              </a:ext>
            </a:extLst>
          </p:cNvPr>
          <p:cNvGrpSpPr/>
          <p:nvPr/>
        </p:nvGrpSpPr>
        <p:grpSpPr>
          <a:xfrm>
            <a:off x="6022653" y="2421302"/>
            <a:ext cx="809305" cy="436523"/>
            <a:chOff x="4885267" y="1256108"/>
            <a:chExt cx="738188" cy="326767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B67963E-408D-5648-A814-E47698F484C3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A0DCF99-819E-0841-A7D3-9C4180DA8621}"/>
                </a:ext>
              </a:extLst>
            </p:cNvPr>
            <p:cNvCxnSpPr>
              <a:stCxn id="131" idx="6"/>
              <a:endCxn id="128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9E3B389-1C57-C541-AE99-F1F32E819CE8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19BE3D3-3029-4A42-82C1-77C4C4099F96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32" name="Group 43">
            <a:extLst>
              <a:ext uri="{FF2B5EF4-FFF2-40B4-BE49-F238E27FC236}">
                <a16:creationId xmlns:a16="http://schemas.microsoft.com/office/drawing/2014/main" id="{07475AD5-A9ED-8B44-83C6-5F706FD69C11}"/>
              </a:ext>
            </a:extLst>
          </p:cNvPr>
          <p:cNvGrpSpPr/>
          <p:nvPr/>
        </p:nvGrpSpPr>
        <p:grpSpPr>
          <a:xfrm>
            <a:off x="6022073" y="2883413"/>
            <a:ext cx="809305" cy="436523"/>
            <a:chOff x="4885267" y="1256108"/>
            <a:chExt cx="738188" cy="326767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B528A37-66D4-EA4F-901E-8818BA5BB83B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E526365-4E43-274B-B307-3A143B755796}"/>
                </a:ext>
              </a:extLst>
            </p:cNvPr>
            <p:cNvCxnSpPr>
              <a:stCxn id="136" idx="6"/>
              <a:endCxn id="133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25AF583-B692-DF43-B8EE-8F2C7553C1D6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A9D9C98-9BB4-A748-A1E8-1FDFFD8CB1F5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37" name="Group 43">
            <a:extLst>
              <a:ext uri="{FF2B5EF4-FFF2-40B4-BE49-F238E27FC236}">
                <a16:creationId xmlns:a16="http://schemas.microsoft.com/office/drawing/2014/main" id="{5072891A-2E8A-ED4E-8FAA-2EAD24836C57}"/>
              </a:ext>
            </a:extLst>
          </p:cNvPr>
          <p:cNvGrpSpPr/>
          <p:nvPr/>
        </p:nvGrpSpPr>
        <p:grpSpPr>
          <a:xfrm>
            <a:off x="5154066" y="2883411"/>
            <a:ext cx="809305" cy="436523"/>
            <a:chOff x="4885267" y="1256108"/>
            <a:chExt cx="738188" cy="326767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9914ED5-A325-8A48-81E8-DBB279FA66EB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E9096B2-6EC9-3A45-A929-F9B9C923B175}"/>
                </a:ext>
              </a:extLst>
            </p:cNvPr>
            <p:cNvCxnSpPr>
              <a:stCxn id="141" idx="6"/>
              <a:endCxn id="138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9552675-6D3D-8142-988D-8702560E2E9C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8739BA1-D763-3646-B8BB-20C59A6F47DC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42" name="Group 43">
            <a:extLst>
              <a:ext uri="{FF2B5EF4-FFF2-40B4-BE49-F238E27FC236}">
                <a16:creationId xmlns:a16="http://schemas.microsoft.com/office/drawing/2014/main" id="{73C138D6-EAEB-7B44-9206-1BE4B3482C1F}"/>
              </a:ext>
            </a:extLst>
          </p:cNvPr>
          <p:cNvGrpSpPr/>
          <p:nvPr/>
        </p:nvGrpSpPr>
        <p:grpSpPr>
          <a:xfrm>
            <a:off x="6020332" y="3636538"/>
            <a:ext cx="809305" cy="436523"/>
            <a:chOff x="4885267" y="1256108"/>
            <a:chExt cx="738188" cy="326767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617507C-34E9-DB4D-B42C-63FA58BD0B6D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998639D-BBC8-2A4B-8823-AF1B11E3B909}"/>
                </a:ext>
              </a:extLst>
            </p:cNvPr>
            <p:cNvCxnSpPr>
              <a:stCxn id="146" idx="6"/>
              <a:endCxn id="143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15A9506-0941-2B47-8647-687845A4C21B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C384D3C-DC8F-204B-92AD-ED477232A6BF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47" name="Group 43">
            <a:extLst>
              <a:ext uri="{FF2B5EF4-FFF2-40B4-BE49-F238E27FC236}">
                <a16:creationId xmlns:a16="http://schemas.microsoft.com/office/drawing/2014/main" id="{DC1169D3-0784-B942-9223-8D804A845B4E}"/>
              </a:ext>
            </a:extLst>
          </p:cNvPr>
          <p:cNvGrpSpPr/>
          <p:nvPr/>
        </p:nvGrpSpPr>
        <p:grpSpPr>
          <a:xfrm>
            <a:off x="5154066" y="4100240"/>
            <a:ext cx="809305" cy="436523"/>
            <a:chOff x="4885267" y="1256108"/>
            <a:chExt cx="738188" cy="326767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45FF493-8F22-844A-BACC-D9FF7C333B48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B06D2A-B9DD-8C4A-899F-B2E60C4A97FC}"/>
                </a:ext>
              </a:extLst>
            </p:cNvPr>
            <p:cNvCxnSpPr>
              <a:stCxn id="151" idx="6"/>
              <a:endCxn id="148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5CF43AB-FF77-9842-843F-EF984DE85CC2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12ECCCA-45CA-384A-BF71-605B0095A423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grpSp>
        <p:nvGrpSpPr>
          <p:cNvPr id="152" name="Group 43">
            <a:extLst>
              <a:ext uri="{FF2B5EF4-FFF2-40B4-BE49-F238E27FC236}">
                <a16:creationId xmlns:a16="http://schemas.microsoft.com/office/drawing/2014/main" id="{DD3F1B1B-C5DD-E54E-AA56-623DAA1B0A87}"/>
              </a:ext>
            </a:extLst>
          </p:cNvPr>
          <p:cNvGrpSpPr/>
          <p:nvPr/>
        </p:nvGrpSpPr>
        <p:grpSpPr>
          <a:xfrm>
            <a:off x="6021202" y="4100240"/>
            <a:ext cx="809305" cy="436523"/>
            <a:chOff x="4885267" y="1256108"/>
            <a:chExt cx="738188" cy="326767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4B9055E-B9FA-DF41-8AB8-D757B909F22A}"/>
                </a:ext>
              </a:extLst>
            </p:cNvPr>
            <p:cNvSpPr/>
            <p:nvPr/>
          </p:nvSpPr>
          <p:spPr>
            <a:xfrm>
              <a:off x="4885267" y="1365030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/>
                <a:cs typeface="Arial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6D97C47-21B1-5C42-9B78-45C670C3D3C1}"/>
                </a:ext>
              </a:extLst>
            </p:cNvPr>
            <p:cNvCxnSpPr>
              <a:stCxn id="156" idx="6"/>
              <a:endCxn id="153" idx="6"/>
            </p:cNvCxnSpPr>
            <p:nvPr/>
          </p:nvCxnSpPr>
          <p:spPr>
            <a:xfrm>
              <a:off x="5621867" y="1365031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BCFC469-4822-1C43-804E-623147C4D929}"/>
                </a:ext>
              </a:extLst>
            </p:cNvPr>
            <p:cNvCxnSpPr/>
            <p:nvPr/>
          </p:nvCxnSpPr>
          <p:spPr>
            <a:xfrm>
              <a:off x="4885267" y="1365030"/>
              <a:ext cx="1588" cy="10892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0376551-8746-3F45-99FD-1DD0F4D05743}"/>
                </a:ext>
              </a:extLst>
            </p:cNvPr>
            <p:cNvSpPr/>
            <p:nvPr/>
          </p:nvSpPr>
          <p:spPr>
            <a:xfrm>
              <a:off x="4885267" y="1256108"/>
              <a:ext cx="736600" cy="2178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4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Arial"/>
                <a:cs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936CF29-2C34-3447-AD28-D8CE88F17C44}"/>
              </a:ext>
            </a:extLst>
          </p:cNvPr>
          <p:cNvSpPr txBox="1"/>
          <p:nvPr/>
        </p:nvSpPr>
        <p:spPr>
          <a:xfrm>
            <a:off x="2161979" y="2604555"/>
            <a:ext cx="201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 Young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 30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D4A507-3193-1E4C-8D12-B755FC1339BE}"/>
              </a:ext>
            </a:extLst>
          </p:cNvPr>
          <p:cNvSpPr txBox="1"/>
          <p:nvPr/>
        </p:nvSpPr>
        <p:spPr>
          <a:xfrm>
            <a:off x="2166539" y="3849976"/>
            <a:ext cx="201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 Old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 60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18C8FB-D655-7948-B1D3-FDAABEE2CF16}"/>
              </a:ext>
            </a:extLst>
          </p:cNvPr>
          <p:cNvSpPr txBox="1"/>
          <p:nvPr/>
        </p:nvSpPr>
        <p:spPr>
          <a:xfrm>
            <a:off x="8312729" y="6554825"/>
            <a:ext cx="2855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Gomes et al,  In Revision (Nature)</a:t>
            </a:r>
          </a:p>
        </p:txBody>
      </p:sp>
    </p:spTree>
    <p:extLst>
      <p:ext uri="{BB962C8B-B14F-4D97-AF65-F5344CB8AC3E}">
        <p14:creationId xmlns:p14="http://schemas.microsoft.com/office/powerpoint/2010/main" val="125558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3"/>
          <p:cNvSpPr txBox="1">
            <a:spLocks/>
          </p:cNvSpPr>
          <p:nvPr/>
        </p:nvSpPr>
        <p:spPr>
          <a:xfrm>
            <a:off x="7056808" y="673240"/>
            <a:ext cx="4510994" cy="3446373"/>
          </a:xfrm>
          <a:prstGeom prst="rect">
            <a:avLst/>
          </a:prstGeom>
          <a:solidFill>
            <a:schemeClr val="accent1"/>
          </a:solidFill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Metastasis Process - Role of EMT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00" y="1700885"/>
            <a:ext cx="4166300" cy="3456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1" y="6586359"/>
            <a:ext cx="2555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Arial"/>
                <a:cs typeface="Arial"/>
              </a:rPr>
              <a:t>Tam and Weinberg, </a:t>
            </a:r>
            <a:r>
              <a:rPr lang="en-US" sz="1200" i="1" dirty="0">
                <a:latin typeface="Arial"/>
                <a:cs typeface="Arial"/>
              </a:rPr>
              <a:t>Nat Med </a:t>
            </a:r>
            <a:r>
              <a:rPr lang="en-US" sz="1200" dirty="0">
                <a:latin typeface="Arial"/>
                <a:cs typeface="Arial"/>
              </a:rPr>
              <a:t>2013</a:t>
            </a:r>
            <a:endParaRPr lang="en-US" sz="120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06565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Rectangle 1865">
            <a:extLst>
              <a:ext uri="{FF2B5EF4-FFF2-40B4-BE49-F238E27FC236}">
                <a16:creationId xmlns:a16="http://schemas.microsoft.com/office/drawing/2014/main" id="{482454BE-29B8-4D24-8F3E-C2CB5A1694A0}"/>
              </a:ext>
            </a:extLst>
          </p:cNvPr>
          <p:cNvSpPr/>
          <p:nvPr/>
        </p:nvSpPr>
        <p:spPr>
          <a:xfrm>
            <a:off x="847725" y="1504950"/>
            <a:ext cx="10320783" cy="445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28945" y="2150947"/>
            <a:ext cx="979841" cy="761680"/>
            <a:chOff x="1695258" y="1196269"/>
            <a:chExt cx="1499421" cy="1257342"/>
          </a:xfrm>
        </p:grpSpPr>
        <p:sp>
          <p:nvSpPr>
            <p:cNvPr id="5" name="Freeform 411"/>
            <p:cNvSpPr>
              <a:spLocks/>
            </p:cNvSpPr>
            <p:nvPr/>
          </p:nvSpPr>
          <p:spPr bwMode="auto">
            <a:xfrm>
              <a:off x="2497231" y="1873338"/>
              <a:ext cx="218944" cy="217282"/>
            </a:xfrm>
            <a:custGeom>
              <a:avLst/>
              <a:gdLst>
                <a:gd name="T0" fmla="*/ 1355 w 139"/>
                <a:gd name="T1" fmla="*/ 876 h 132"/>
                <a:gd name="T2" fmla="*/ 789 w 139"/>
                <a:gd name="T3" fmla="*/ 58 h 132"/>
                <a:gd name="T4" fmla="*/ 79 w 139"/>
                <a:gd name="T5" fmla="*/ 611 h 132"/>
                <a:gd name="T6" fmla="*/ 576 w 139"/>
                <a:gd name="T7" fmla="*/ 1473 h 132"/>
                <a:gd name="T8" fmla="*/ 1355 w 139"/>
                <a:gd name="T9" fmla="*/ 87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32">
                  <a:moveTo>
                    <a:pt x="134" y="76"/>
                  </a:moveTo>
                  <a:cubicBezTo>
                    <a:pt x="139" y="37"/>
                    <a:pt x="114" y="10"/>
                    <a:pt x="78" y="5"/>
                  </a:cubicBezTo>
                  <a:cubicBezTo>
                    <a:pt x="43" y="0"/>
                    <a:pt x="16" y="21"/>
                    <a:pt x="8" y="53"/>
                  </a:cubicBezTo>
                  <a:cubicBezTo>
                    <a:pt x="0" y="85"/>
                    <a:pt x="23" y="124"/>
                    <a:pt x="57" y="128"/>
                  </a:cubicBezTo>
                  <a:cubicBezTo>
                    <a:pt x="91" y="132"/>
                    <a:pt x="128" y="115"/>
                    <a:pt x="134" y="76"/>
                  </a:cubicBezTo>
                  <a:close/>
                </a:path>
              </a:pathLst>
            </a:custGeom>
            <a:solidFill>
              <a:srgbClr val="FDD3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" name="Freeform 412"/>
            <p:cNvSpPr>
              <a:spLocks/>
            </p:cNvSpPr>
            <p:nvPr/>
          </p:nvSpPr>
          <p:spPr bwMode="auto">
            <a:xfrm>
              <a:off x="2508128" y="1881583"/>
              <a:ext cx="167427" cy="184302"/>
            </a:xfrm>
            <a:custGeom>
              <a:avLst/>
              <a:gdLst>
                <a:gd name="T0" fmla="*/ 131 w 106"/>
                <a:gd name="T1" fmla="*/ 933 h 112"/>
                <a:gd name="T2" fmla="*/ 163 w 106"/>
                <a:gd name="T3" fmla="*/ 655 h 112"/>
                <a:gd name="T4" fmla="*/ 529 w 106"/>
                <a:gd name="T5" fmla="*/ 183 h 112"/>
                <a:gd name="T6" fmla="*/ 813 w 106"/>
                <a:gd name="T7" fmla="*/ 149 h 112"/>
                <a:gd name="T8" fmla="*/ 1078 w 106"/>
                <a:gd name="T9" fmla="*/ 241 h 112"/>
                <a:gd name="T10" fmla="*/ 711 w 106"/>
                <a:gd name="T11" fmla="*/ 58 h 112"/>
                <a:gd name="T12" fmla="*/ 61 w 106"/>
                <a:gd name="T13" fmla="*/ 563 h 112"/>
                <a:gd name="T14" fmla="*/ 335 w 106"/>
                <a:gd name="T15" fmla="*/ 1289 h 112"/>
                <a:gd name="T16" fmla="*/ 131 w 106"/>
                <a:gd name="T17" fmla="*/ 933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112">
                  <a:moveTo>
                    <a:pt x="13" y="81"/>
                  </a:moveTo>
                  <a:cubicBezTo>
                    <a:pt x="12" y="73"/>
                    <a:pt x="15" y="64"/>
                    <a:pt x="16" y="57"/>
                  </a:cubicBezTo>
                  <a:cubicBezTo>
                    <a:pt x="22" y="37"/>
                    <a:pt x="33" y="22"/>
                    <a:pt x="52" y="16"/>
                  </a:cubicBezTo>
                  <a:cubicBezTo>
                    <a:pt x="60" y="14"/>
                    <a:pt x="71" y="12"/>
                    <a:pt x="80" y="13"/>
                  </a:cubicBezTo>
                  <a:cubicBezTo>
                    <a:pt x="89" y="14"/>
                    <a:pt x="98" y="16"/>
                    <a:pt x="106" y="21"/>
                  </a:cubicBezTo>
                  <a:cubicBezTo>
                    <a:pt x="97" y="12"/>
                    <a:pt x="84" y="7"/>
                    <a:pt x="70" y="5"/>
                  </a:cubicBezTo>
                  <a:cubicBezTo>
                    <a:pt x="37" y="0"/>
                    <a:pt x="13" y="20"/>
                    <a:pt x="6" y="49"/>
                  </a:cubicBezTo>
                  <a:cubicBezTo>
                    <a:pt x="0" y="72"/>
                    <a:pt x="12" y="100"/>
                    <a:pt x="33" y="112"/>
                  </a:cubicBezTo>
                  <a:cubicBezTo>
                    <a:pt x="24" y="104"/>
                    <a:pt x="15" y="93"/>
                    <a:pt x="13" y="81"/>
                  </a:cubicBezTo>
                  <a:close/>
                </a:path>
              </a:pathLst>
            </a:custGeom>
            <a:solidFill>
              <a:srgbClr val="FDF4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" name="Freeform 413"/>
            <p:cNvSpPr>
              <a:spLocks/>
            </p:cNvSpPr>
            <p:nvPr/>
          </p:nvSpPr>
          <p:spPr bwMode="auto">
            <a:xfrm>
              <a:off x="2565093" y="1919414"/>
              <a:ext cx="141669" cy="162962"/>
            </a:xfrm>
            <a:custGeom>
              <a:avLst/>
              <a:gdLst>
                <a:gd name="T0" fmla="*/ 737 w 90"/>
                <a:gd name="T1" fmla="*/ 0 h 99"/>
                <a:gd name="T2" fmla="*/ 788 w 90"/>
                <a:gd name="T3" fmla="*/ 506 h 99"/>
                <a:gd name="T4" fmla="*/ 575 w 90"/>
                <a:gd name="T5" fmla="*/ 808 h 99"/>
                <a:gd name="T6" fmla="*/ 79 w 90"/>
                <a:gd name="T7" fmla="*/ 1049 h 99"/>
                <a:gd name="T8" fmla="*/ 0 w 90"/>
                <a:gd name="T9" fmla="*/ 1035 h 99"/>
                <a:gd name="T10" fmla="*/ 162 w 90"/>
                <a:gd name="T11" fmla="*/ 1093 h 99"/>
                <a:gd name="T12" fmla="*/ 877 w 90"/>
                <a:gd name="T13" fmla="*/ 543 h 99"/>
                <a:gd name="T14" fmla="*/ 737 w 90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99">
                  <a:moveTo>
                    <a:pt x="73" y="0"/>
                  </a:moveTo>
                  <a:cubicBezTo>
                    <a:pt x="77" y="7"/>
                    <a:pt x="82" y="16"/>
                    <a:pt x="78" y="44"/>
                  </a:cubicBezTo>
                  <a:cubicBezTo>
                    <a:pt x="76" y="57"/>
                    <a:pt x="66" y="62"/>
                    <a:pt x="57" y="70"/>
                  </a:cubicBezTo>
                  <a:cubicBezTo>
                    <a:pt x="43" y="83"/>
                    <a:pt x="27" y="94"/>
                    <a:pt x="8" y="91"/>
                  </a:cubicBezTo>
                  <a:cubicBezTo>
                    <a:pt x="5" y="91"/>
                    <a:pt x="2" y="91"/>
                    <a:pt x="0" y="90"/>
                  </a:cubicBezTo>
                  <a:cubicBezTo>
                    <a:pt x="4" y="93"/>
                    <a:pt x="10" y="95"/>
                    <a:pt x="16" y="95"/>
                  </a:cubicBezTo>
                  <a:cubicBezTo>
                    <a:pt x="47" y="99"/>
                    <a:pt x="81" y="83"/>
                    <a:pt x="87" y="47"/>
                  </a:cubicBezTo>
                  <a:cubicBezTo>
                    <a:pt x="90" y="28"/>
                    <a:pt x="84" y="12"/>
                    <a:pt x="73" y="0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" name="Freeform 414"/>
            <p:cNvSpPr>
              <a:spLocks/>
            </p:cNvSpPr>
            <p:nvPr/>
          </p:nvSpPr>
          <p:spPr bwMode="auto">
            <a:xfrm>
              <a:off x="2517540" y="1881583"/>
              <a:ext cx="101051" cy="80511"/>
            </a:xfrm>
            <a:custGeom>
              <a:avLst/>
              <a:gdLst>
                <a:gd name="T0" fmla="*/ 0 w 64"/>
                <a:gd name="T1" fmla="*/ 562 h 49"/>
                <a:gd name="T2" fmla="*/ 650 w 64"/>
                <a:gd name="T3" fmla="*/ 58 h 49"/>
                <a:gd name="T4" fmla="*/ 0 w 64"/>
                <a:gd name="T5" fmla="*/ 562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49">
                  <a:moveTo>
                    <a:pt x="0" y="49"/>
                  </a:moveTo>
                  <a:cubicBezTo>
                    <a:pt x="7" y="20"/>
                    <a:pt x="31" y="0"/>
                    <a:pt x="64" y="5"/>
                  </a:cubicBezTo>
                  <a:cubicBezTo>
                    <a:pt x="45" y="6"/>
                    <a:pt x="15" y="15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" name="Freeform 415"/>
            <p:cNvSpPr>
              <a:spLocks/>
            </p:cNvSpPr>
            <p:nvPr/>
          </p:nvSpPr>
          <p:spPr bwMode="auto">
            <a:xfrm>
              <a:off x="2590356" y="1997015"/>
              <a:ext cx="111949" cy="85361"/>
            </a:xfrm>
            <a:custGeom>
              <a:avLst/>
              <a:gdLst>
                <a:gd name="T0" fmla="*/ 0 w 71"/>
                <a:gd name="T1" fmla="*/ 548 h 52"/>
                <a:gd name="T2" fmla="*/ 719 w 71"/>
                <a:gd name="T3" fmla="*/ 0 h 52"/>
                <a:gd name="T4" fmla="*/ 0 w 71"/>
                <a:gd name="T5" fmla="*/ 548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52">
                  <a:moveTo>
                    <a:pt x="0" y="48"/>
                  </a:moveTo>
                  <a:cubicBezTo>
                    <a:pt x="31" y="52"/>
                    <a:pt x="65" y="36"/>
                    <a:pt x="71" y="0"/>
                  </a:cubicBezTo>
                  <a:cubicBezTo>
                    <a:pt x="65" y="15"/>
                    <a:pt x="37" y="51"/>
                    <a:pt x="0" y="48"/>
                  </a:cubicBezTo>
                  <a:close/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" name="Freeform 416"/>
            <p:cNvSpPr>
              <a:spLocks/>
            </p:cNvSpPr>
            <p:nvPr/>
          </p:nvSpPr>
          <p:spPr bwMode="auto">
            <a:xfrm>
              <a:off x="2497231" y="1873338"/>
              <a:ext cx="218944" cy="217282"/>
            </a:xfrm>
            <a:custGeom>
              <a:avLst/>
              <a:gdLst>
                <a:gd name="T0" fmla="*/ 1355 w 139"/>
                <a:gd name="T1" fmla="*/ 876 h 132"/>
                <a:gd name="T2" fmla="*/ 789 w 139"/>
                <a:gd name="T3" fmla="*/ 58 h 132"/>
                <a:gd name="T4" fmla="*/ 79 w 139"/>
                <a:gd name="T5" fmla="*/ 611 h 132"/>
                <a:gd name="T6" fmla="*/ 576 w 139"/>
                <a:gd name="T7" fmla="*/ 1473 h 132"/>
                <a:gd name="T8" fmla="*/ 1355 w 139"/>
                <a:gd name="T9" fmla="*/ 87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32">
                  <a:moveTo>
                    <a:pt x="134" y="76"/>
                  </a:moveTo>
                  <a:cubicBezTo>
                    <a:pt x="139" y="37"/>
                    <a:pt x="114" y="10"/>
                    <a:pt x="78" y="5"/>
                  </a:cubicBezTo>
                  <a:cubicBezTo>
                    <a:pt x="43" y="0"/>
                    <a:pt x="16" y="21"/>
                    <a:pt x="8" y="53"/>
                  </a:cubicBezTo>
                  <a:cubicBezTo>
                    <a:pt x="0" y="85"/>
                    <a:pt x="23" y="124"/>
                    <a:pt x="57" y="128"/>
                  </a:cubicBezTo>
                  <a:cubicBezTo>
                    <a:pt x="91" y="132"/>
                    <a:pt x="128" y="115"/>
                    <a:pt x="134" y="76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" name="Freeform 417"/>
            <p:cNvSpPr>
              <a:spLocks/>
            </p:cNvSpPr>
            <p:nvPr/>
          </p:nvSpPr>
          <p:spPr bwMode="auto">
            <a:xfrm>
              <a:off x="2569551" y="1945604"/>
              <a:ext cx="102537" cy="92636"/>
            </a:xfrm>
            <a:custGeom>
              <a:avLst/>
              <a:gdLst>
                <a:gd name="T0" fmla="*/ 608 w 65"/>
                <a:gd name="T1" fmla="*/ 430 h 56"/>
                <a:gd name="T2" fmla="*/ 315 w 65"/>
                <a:gd name="T3" fmla="*/ 10 h 56"/>
                <a:gd name="T4" fmla="*/ 32 w 65"/>
                <a:gd name="T5" fmla="*/ 290 h 56"/>
                <a:gd name="T6" fmla="*/ 283 w 65"/>
                <a:gd name="T7" fmla="*/ 628 h 56"/>
                <a:gd name="T8" fmla="*/ 608 w 65"/>
                <a:gd name="T9" fmla="*/ 43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0" y="37"/>
                  </a:moveTo>
                  <a:cubicBezTo>
                    <a:pt x="65" y="21"/>
                    <a:pt x="52" y="0"/>
                    <a:pt x="31" y="1"/>
                  </a:cubicBezTo>
                  <a:cubicBezTo>
                    <a:pt x="9" y="2"/>
                    <a:pt x="5" y="14"/>
                    <a:pt x="3" y="25"/>
                  </a:cubicBezTo>
                  <a:cubicBezTo>
                    <a:pt x="0" y="36"/>
                    <a:pt x="6" y="52"/>
                    <a:pt x="28" y="54"/>
                  </a:cubicBezTo>
                  <a:cubicBezTo>
                    <a:pt x="51" y="56"/>
                    <a:pt x="57" y="46"/>
                    <a:pt x="60" y="37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" name="Freeform 418"/>
            <p:cNvSpPr>
              <a:spLocks/>
            </p:cNvSpPr>
            <p:nvPr/>
          </p:nvSpPr>
          <p:spPr bwMode="auto">
            <a:xfrm>
              <a:off x="2612151" y="1975189"/>
              <a:ext cx="50525" cy="54806"/>
            </a:xfrm>
            <a:custGeom>
              <a:avLst/>
              <a:gdLst>
                <a:gd name="T0" fmla="*/ 0 w 32"/>
                <a:gd name="T1" fmla="*/ 377 h 33"/>
                <a:gd name="T2" fmla="*/ 233 w 32"/>
                <a:gd name="T3" fmla="*/ 329 h 33"/>
                <a:gd name="T4" fmla="*/ 274 w 32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3">
                  <a:moveTo>
                    <a:pt x="0" y="32"/>
                  </a:moveTo>
                  <a:cubicBezTo>
                    <a:pt x="8" y="33"/>
                    <a:pt x="18" y="33"/>
                    <a:pt x="23" y="28"/>
                  </a:cubicBezTo>
                  <a:cubicBezTo>
                    <a:pt x="31" y="22"/>
                    <a:pt x="32" y="9"/>
                    <a:pt x="27" y="0"/>
                  </a:cubicBezTo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3" name="Freeform 419"/>
            <p:cNvSpPr>
              <a:spLocks/>
            </p:cNvSpPr>
            <p:nvPr/>
          </p:nvSpPr>
          <p:spPr bwMode="auto">
            <a:xfrm>
              <a:off x="2561626" y="1932509"/>
              <a:ext cx="102537" cy="97486"/>
            </a:xfrm>
            <a:custGeom>
              <a:avLst/>
              <a:gdLst>
                <a:gd name="T0" fmla="*/ 608 w 65"/>
                <a:gd name="T1" fmla="*/ 463 h 59"/>
                <a:gd name="T2" fmla="*/ 306 w 65"/>
                <a:gd name="T3" fmla="*/ 10 h 59"/>
                <a:gd name="T4" fmla="*/ 19 w 65"/>
                <a:gd name="T5" fmla="*/ 324 h 59"/>
                <a:gd name="T6" fmla="*/ 283 w 65"/>
                <a:gd name="T7" fmla="*/ 661 h 59"/>
                <a:gd name="T8" fmla="*/ 608 w 65"/>
                <a:gd name="T9" fmla="*/ 46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9">
                  <a:moveTo>
                    <a:pt x="60" y="40"/>
                  </a:moveTo>
                  <a:cubicBezTo>
                    <a:pt x="65" y="24"/>
                    <a:pt x="52" y="0"/>
                    <a:pt x="30" y="1"/>
                  </a:cubicBezTo>
                  <a:cubicBezTo>
                    <a:pt x="9" y="2"/>
                    <a:pt x="5" y="17"/>
                    <a:pt x="2" y="28"/>
                  </a:cubicBezTo>
                  <a:cubicBezTo>
                    <a:pt x="0" y="39"/>
                    <a:pt x="6" y="55"/>
                    <a:pt x="28" y="57"/>
                  </a:cubicBezTo>
                  <a:cubicBezTo>
                    <a:pt x="50" y="59"/>
                    <a:pt x="57" y="49"/>
                    <a:pt x="60" y="40"/>
                  </a:cubicBezTo>
                  <a:close/>
                </a:path>
              </a:pathLst>
            </a:custGeom>
            <a:solidFill>
              <a:srgbClr val="00AB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Freeform 420"/>
            <p:cNvSpPr>
              <a:spLocks/>
            </p:cNvSpPr>
            <p:nvPr/>
          </p:nvSpPr>
          <p:spPr bwMode="auto">
            <a:xfrm>
              <a:off x="2578963" y="1947544"/>
              <a:ext cx="77274" cy="77116"/>
            </a:xfrm>
            <a:custGeom>
              <a:avLst/>
              <a:gdLst>
                <a:gd name="T0" fmla="*/ 325 w 49"/>
                <a:gd name="T1" fmla="*/ 0 h 47"/>
                <a:gd name="T2" fmla="*/ 353 w 49"/>
                <a:gd name="T3" fmla="*/ 217 h 47"/>
                <a:gd name="T4" fmla="*/ 306 w 49"/>
                <a:gd name="T5" fmla="*/ 389 h 47"/>
                <a:gd name="T6" fmla="*/ 111 w 49"/>
                <a:gd name="T7" fmla="*/ 457 h 47"/>
                <a:gd name="T8" fmla="*/ 0 w 49"/>
                <a:gd name="T9" fmla="*/ 436 h 47"/>
                <a:gd name="T10" fmla="*/ 181 w 49"/>
                <a:gd name="T11" fmla="*/ 514 h 47"/>
                <a:gd name="T12" fmla="*/ 465 w 49"/>
                <a:gd name="T13" fmla="*/ 342 h 47"/>
                <a:gd name="T14" fmla="*/ 325 w 49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7">
                  <a:moveTo>
                    <a:pt x="32" y="0"/>
                  </a:moveTo>
                  <a:cubicBezTo>
                    <a:pt x="39" y="7"/>
                    <a:pt x="38" y="11"/>
                    <a:pt x="35" y="19"/>
                  </a:cubicBezTo>
                  <a:cubicBezTo>
                    <a:pt x="34" y="23"/>
                    <a:pt x="34" y="31"/>
                    <a:pt x="30" y="34"/>
                  </a:cubicBezTo>
                  <a:cubicBezTo>
                    <a:pt x="25" y="37"/>
                    <a:pt x="21" y="41"/>
                    <a:pt x="11" y="40"/>
                  </a:cubicBezTo>
                  <a:cubicBezTo>
                    <a:pt x="7" y="40"/>
                    <a:pt x="3" y="39"/>
                    <a:pt x="0" y="38"/>
                  </a:cubicBezTo>
                  <a:cubicBezTo>
                    <a:pt x="4" y="42"/>
                    <a:pt x="10" y="44"/>
                    <a:pt x="18" y="45"/>
                  </a:cubicBezTo>
                  <a:cubicBezTo>
                    <a:pt x="38" y="47"/>
                    <a:pt x="44" y="38"/>
                    <a:pt x="46" y="30"/>
                  </a:cubicBezTo>
                  <a:cubicBezTo>
                    <a:pt x="49" y="19"/>
                    <a:pt x="43" y="5"/>
                    <a:pt x="32" y="0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5" name="Freeform 421"/>
            <p:cNvSpPr>
              <a:spLocks/>
            </p:cNvSpPr>
            <p:nvPr/>
          </p:nvSpPr>
          <p:spPr bwMode="auto">
            <a:xfrm>
              <a:off x="2607693" y="1962094"/>
              <a:ext cx="48544" cy="62566"/>
            </a:xfrm>
            <a:custGeom>
              <a:avLst/>
              <a:gdLst>
                <a:gd name="T0" fmla="*/ 0 w 31"/>
                <a:gd name="T1" fmla="*/ 414 h 38"/>
                <a:gd name="T2" fmla="*/ 281 w 31"/>
                <a:gd name="T3" fmla="*/ 241 h 38"/>
                <a:gd name="T4" fmla="*/ 240 w 31"/>
                <a:gd name="T5" fmla="*/ 0 h 38"/>
                <a:gd name="T6" fmla="*/ 0 w 31"/>
                <a:gd name="T7" fmla="*/ 414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38">
                  <a:moveTo>
                    <a:pt x="0" y="36"/>
                  </a:moveTo>
                  <a:cubicBezTo>
                    <a:pt x="20" y="38"/>
                    <a:pt x="26" y="29"/>
                    <a:pt x="28" y="21"/>
                  </a:cubicBezTo>
                  <a:cubicBezTo>
                    <a:pt x="30" y="14"/>
                    <a:pt x="29" y="6"/>
                    <a:pt x="24" y="0"/>
                  </a:cubicBezTo>
                  <a:cubicBezTo>
                    <a:pt x="27" y="6"/>
                    <a:pt x="31" y="36"/>
                    <a:pt x="0" y="36"/>
                  </a:cubicBezTo>
                  <a:close/>
                </a:path>
              </a:pathLst>
            </a:custGeom>
            <a:solidFill>
              <a:srgbClr val="006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" name="Freeform 422"/>
            <p:cNvSpPr>
              <a:spLocks/>
            </p:cNvSpPr>
            <p:nvPr/>
          </p:nvSpPr>
          <p:spPr bwMode="auto">
            <a:xfrm>
              <a:off x="2566579" y="1942694"/>
              <a:ext cx="61423" cy="64021"/>
            </a:xfrm>
            <a:custGeom>
              <a:avLst/>
              <a:gdLst>
                <a:gd name="T0" fmla="*/ 130 w 39"/>
                <a:gd name="T1" fmla="*/ 264 h 39"/>
                <a:gd name="T2" fmla="*/ 181 w 39"/>
                <a:gd name="T3" fmla="*/ 115 h 39"/>
                <a:gd name="T4" fmla="*/ 315 w 39"/>
                <a:gd name="T5" fmla="*/ 24 h 39"/>
                <a:gd name="T6" fmla="*/ 362 w 39"/>
                <a:gd name="T7" fmla="*/ 24 h 39"/>
                <a:gd name="T8" fmla="*/ 273 w 39"/>
                <a:gd name="T9" fmla="*/ 10 h 39"/>
                <a:gd name="T10" fmla="*/ 19 w 39"/>
                <a:gd name="T11" fmla="*/ 250 h 39"/>
                <a:gd name="T12" fmla="*/ 51 w 39"/>
                <a:gd name="T13" fmla="*/ 447 h 39"/>
                <a:gd name="T14" fmla="*/ 130 w 39"/>
                <a:gd name="T15" fmla="*/ 264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39">
                  <a:moveTo>
                    <a:pt x="13" y="23"/>
                  </a:moveTo>
                  <a:cubicBezTo>
                    <a:pt x="14" y="17"/>
                    <a:pt x="12" y="14"/>
                    <a:pt x="18" y="10"/>
                  </a:cubicBezTo>
                  <a:cubicBezTo>
                    <a:pt x="21" y="7"/>
                    <a:pt x="23" y="3"/>
                    <a:pt x="31" y="2"/>
                  </a:cubicBezTo>
                  <a:cubicBezTo>
                    <a:pt x="35" y="2"/>
                    <a:pt x="39" y="3"/>
                    <a:pt x="36" y="2"/>
                  </a:cubicBezTo>
                  <a:cubicBezTo>
                    <a:pt x="33" y="1"/>
                    <a:pt x="30" y="0"/>
                    <a:pt x="27" y="1"/>
                  </a:cubicBezTo>
                  <a:cubicBezTo>
                    <a:pt x="7" y="2"/>
                    <a:pt x="4" y="13"/>
                    <a:pt x="2" y="22"/>
                  </a:cubicBezTo>
                  <a:cubicBezTo>
                    <a:pt x="0" y="27"/>
                    <a:pt x="1" y="34"/>
                    <a:pt x="5" y="39"/>
                  </a:cubicBezTo>
                  <a:cubicBezTo>
                    <a:pt x="3" y="32"/>
                    <a:pt x="11" y="30"/>
                    <a:pt x="13" y="23"/>
                  </a:cubicBezTo>
                  <a:close/>
                </a:path>
              </a:pathLst>
            </a:custGeom>
            <a:solidFill>
              <a:srgbClr val="DEEE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" name="Freeform 423"/>
            <p:cNvSpPr>
              <a:spLocks/>
            </p:cNvSpPr>
            <p:nvPr/>
          </p:nvSpPr>
          <p:spPr bwMode="auto">
            <a:xfrm>
              <a:off x="2561626" y="1932509"/>
              <a:ext cx="102537" cy="97486"/>
            </a:xfrm>
            <a:custGeom>
              <a:avLst/>
              <a:gdLst>
                <a:gd name="T0" fmla="*/ 608 w 65"/>
                <a:gd name="T1" fmla="*/ 463 h 59"/>
                <a:gd name="T2" fmla="*/ 306 w 65"/>
                <a:gd name="T3" fmla="*/ 10 h 59"/>
                <a:gd name="T4" fmla="*/ 19 w 65"/>
                <a:gd name="T5" fmla="*/ 324 h 59"/>
                <a:gd name="T6" fmla="*/ 283 w 65"/>
                <a:gd name="T7" fmla="*/ 661 h 59"/>
                <a:gd name="T8" fmla="*/ 608 w 65"/>
                <a:gd name="T9" fmla="*/ 46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9">
                  <a:moveTo>
                    <a:pt x="60" y="40"/>
                  </a:moveTo>
                  <a:cubicBezTo>
                    <a:pt x="65" y="24"/>
                    <a:pt x="52" y="0"/>
                    <a:pt x="30" y="1"/>
                  </a:cubicBezTo>
                  <a:cubicBezTo>
                    <a:pt x="9" y="2"/>
                    <a:pt x="5" y="17"/>
                    <a:pt x="2" y="28"/>
                  </a:cubicBezTo>
                  <a:cubicBezTo>
                    <a:pt x="0" y="39"/>
                    <a:pt x="6" y="55"/>
                    <a:pt x="28" y="57"/>
                  </a:cubicBezTo>
                  <a:cubicBezTo>
                    <a:pt x="50" y="59"/>
                    <a:pt x="57" y="49"/>
                    <a:pt x="60" y="40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8" name="Freeform 424"/>
            <p:cNvSpPr>
              <a:spLocks/>
            </p:cNvSpPr>
            <p:nvPr/>
          </p:nvSpPr>
          <p:spPr bwMode="auto">
            <a:xfrm>
              <a:off x="2569551" y="1944149"/>
              <a:ext cx="15851" cy="15035"/>
            </a:xfrm>
            <a:custGeom>
              <a:avLst/>
              <a:gdLst>
                <a:gd name="T0" fmla="*/ 0 w 10"/>
                <a:gd name="T1" fmla="*/ 59 h 9"/>
                <a:gd name="T2" fmla="*/ 51 w 10"/>
                <a:gd name="T3" fmla="*/ 10 h 9"/>
                <a:gd name="T4" fmla="*/ 102 w 10"/>
                <a:gd name="T5" fmla="*/ 59 h 9"/>
                <a:gd name="T6" fmla="*/ 51 w 10"/>
                <a:gd name="T7" fmla="*/ 107 h 9"/>
                <a:gd name="T8" fmla="*/ 0 w 10"/>
                <a:gd name="T9" fmla="*/ 5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cubicBezTo>
                    <a:pt x="0" y="2"/>
                    <a:pt x="3" y="0"/>
                    <a:pt x="5" y="1"/>
                  </a:cubicBezTo>
                  <a:cubicBezTo>
                    <a:pt x="8" y="1"/>
                    <a:pt x="10" y="3"/>
                    <a:pt x="10" y="5"/>
                  </a:cubicBezTo>
                  <a:cubicBezTo>
                    <a:pt x="9" y="8"/>
                    <a:pt x="7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9" name="Freeform 425"/>
            <p:cNvSpPr>
              <a:spLocks/>
            </p:cNvSpPr>
            <p:nvPr/>
          </p:nvSpPr>
          <p:spPr bwMode="auto">
            <a:xfrm>
              <a:off x="2583917" y="1939299"/>
              <a:ext cx="10898" cy="8245"/>
            </a:xfrm>
            <a:custGeom>
              <a:avLst/>
              <a:gdLst>
                <a:gd name="T0" fmla="*/ 9 w 7"/>
                <a:gd name="T1" fmla="*/ 24 h 5"/>
                <a:gd name="T2" fmla="*/ 41 w 7"/>
                <a:gd name="T3" fmla="*/ 0 h 5"/>
                <a:gd name="T4" fmla="*/ 60 w 7"/>
                <a:gd name="T5" fmla="*/ 34 h 5"/>
                <a:gd name="T6" fmla="*/ 28 w 7"/>
                <a:gd name="T7" fmla="*/ 58 h 5"/>
                <a:gd name="T8" fmla="*/ 9 w 7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7" y="1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0" name="Freeform 426"/>
            <p:cNvSpPr>
              <a:spLocks/>
            </p:cNvSpPr>
            <p:nvPr/>
          </p:nvSpPr>
          <p:spPr bwMode="auto">
            <a:xfrm>
              <a:off x="2566579" y="1960639"/>
              <a:ext cx="7926" cy="8245"/>
            </a:xfrm>
            <a:custGeom>
              <a:avLst/>
              <a:gdLst>
                <a:gd name="T0" fmla="*/ 0 w 5"/>
                <a:gd name="T1" fmla="*/ 24 h 5"/>
                <a:gd name="T2" fmla="*/ 19 w 5"/>
                <a:gd name="T3" fmla="*/ 0 h 5"/>
                <a:gd name="T4" fmla="*/ 51 w 5"/>
                <a:gd name="T5" fmla="*/ 34 h 5"/>
                <a:gd name="T6" fmla="*/ 19 w 5"/>
                <a:gd name="T7" fmla="*/ 58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1" name="Freeform 427"/>
            <p:cNvSpPr>
              <a:spLocks/>
            </p:cNvSpPr>
            <p:nvPr/>
          </p:nvSpPr>
          <p:spPr bwMode="auto">
            <a:xfrm>
              <a:off x="2692893" y="1866548"/>
              <a:ext cx="241234" cy="240563"/>
            </a:xfrm>
            <a:custGeom>
              <a:avLst/>
              <a:gdLst>
                <a:gd name="T0" fmla="*/ 204 w 153"/>
                <a:gd name="T1" fmla="*/ 486 h 146"/>
                <a:gd name="T2" fmla="*/ 446 w 153"/>
                <a:gd name="T3" fmla="*/ 1488 h 146"/>
                <a:gd name="T4" fmla="*/ 1337 w 153"/>
                <a:gd name="T5" fmla="*/ 1257 h 146"/>
                <a:gd name="T6" fmla="*/ 1155 w 153"/>
                <a:gd name="T7" fmla="*/ 241 h 146"/>
                <a:gd name="T8" fmla="*/ 204 w 153"/>
                <a:gd name="T9" fmla="*/ 48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46">
                  <a:moveTo>
                    <a:pt x="20" y="42"/>
                  </a:moveTo>
                  <a:cubicBezTo>
                    <a:pt x="0" y="72"/>
                    <a:pt x="18" y="112"/>
                    <a:pt x="44" y="129"/>
                  </a:cubicBezTo>
                  <a:cubicBezTo>
                    <a:pt x="70" y="146"/>
                    <a:pt x="112" y="141"/>
                    <a:pt x="132" y="109"/>
                  </a:cubicBezTo>
                  <a:cubicBezTo>
                    <a:pt x="153" y="77"/>
                    <a:pt x="151" y="41"/>
                    <a:pt x="114" y="21"/>
                  </a:cubicBezTo>
                  <a:cubicBezTo>
                    <a:pt x="78" y="0"/>
                    <a:pt x="43" y="4"/>
                    <a:pt x="20" y="42"/>
                  </a:cubicBezTo>
                  <a:close/>
                </a:path>
              </a:pathLst>
            </a:custGeom>
            <a:solidFill>
              <a:srgbClr val="FDD3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2" name="Freeform 428"/>
            <p:cNvSpPr>
              <a:spLocks/>
            </p:cNvSpPr>
            <p:nvPr/>
          </p:nvSpPr>
          <p:spPr bwMode="auto">
            <a:xfrm>
              <a:off x="2705277" y="1874793"/>
              <a:ext cx="165942" cy="206128"/>
            </a:xfrm>
            <a:custGeom>
              <a:avLst/>
              <a:gdLst>
                <a:gd name="T0" fmla="*/ 182 w 105"/>
                <a:gd name="T1" fmla="*/ 959 h 125"/>
                <a:gd name="T2" fmla="*/ 297 w 105"/>
                <a:gd name="T3" fmla="*/ 544 h 125"/>
                <a:gd name="T4" fmla="*/ 581 w 105"/>
                <a:gd name="T5" fmla="*/ 184 h 125"/>
                <a:gd name="T6" fmla="*/ 1069 w 105"/>
                <a:gd name="T7" fmla="*/ 231 h 125"/>
                <a:gd name="T8" fmla="*/ 1037 w 105"/>
                <a:gd name="T9" fmla="*/ 207 h 125"/>
                <a:gd name="T10" fmla="*/ 182 w 105"/>
                <a:gd name="T11" fmla="*/ 473 h 125"/>
                <a:gd name="T12" fmla="*/ 386 w 105"/>
                <a:gd name="T13" fmla="*/ 1377 h 125"/>
                <a:gd name="T14" fmla="*/ 488 w 105"/>
                <a:gd name="T15" fmla="*/ 1445 h 125"/>
                <a:gd name="T16" fmla="*/ 182 w 105"/>
                <a:gd name="T17" fmla="*/ 959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125">
                  <a:moveTo>
                    <a:pt x="18" y="83"/>
                  </a:moveTo>
                  <a:cubicBezTo>
                    <a:pt x="16" y="71"/>
                    <a:pt x="22" y="58"/>
                    <a:pt x="29" y="47"/>
                  </a:cubicBezTo>
                  <a:cubicBezTo>
                    <a:pt x="37" y="33"/>
                    <a:pt x="47" y="21"/>
                    <a:pt x="57" y="16"/>
                  </a:cubicBezTo>
                  <a:cubicBezTo>
                    <a:pt x="71" y="9"/>
                    <a:pt x="88" y="12"/>
                    <a:pt x="105" y="20"/>
                  </a:cubicBezTo>
                  <a:cubicBezTo>
                    <a:pt x="104" y="20"/>
                    <a:pt x="104" y="19"/>
                    <a:pt x="102" y="18"/>
                  </a:cubicBezTo>
                  <a:cubicBezTo>
                    <a:pt x="69" y="0"/>
                    <a:pt x="39" y="7"/>
                    <a:pt x="18" y="41"/>
                  </a:cubicBezTo>
                  <a:cubicBezTo>
                    <a:pt x="0" y="69"/>
                    <a:pt x="14" y="103"/>
                    <a:pt x="38" y="119"/>
                  </a:cubicBezTo>
                  <a:cubicBezTo>
                    <a:pt x="41" y="121"/>
                    <a:pt x="44" y="123"/>
                    <a:pt x="48" y="125"/>
                  </a:cubicBezTo>
                  <a:cubicBezTo>
                    <a:pt x="34" y="115"/>
                    <a:pt x="20" y="100"/>
                    <a:pt x="18" y="83"/>
                  </a:cubicBezTo>
                  <a:close/>
                </a:path>
              </a:pathLst>
            </a:custGeom>
            <a:solidFill>
              <a:srgbClr val="FDF4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3" name="Freeform 429"/>
            <p:cNvSpPr>
              <a:spLocks/>
            </p:cNvSpPr>
            <p:nvPr/>
          </p:nvSpPr>
          <p:spPr bwMode="auto">
            <a:xfrm>
              <a:off x="2788991" y="1907774"/>
              <a:ext cx="138697" cy="186242"/>
            </a:xfrm>
            <a:custGeom>
              <a:avLst/>
              <a:gdLst>
                <a:gd name="T0" fmla="*/ 525 w 88"/>
                <a:gd name="T1" fmla="*/ 0 h 113"/>
                <a:gd name="T2" fmla="*/ 566 w 88"/>
                <a:gd name="T3" fmla="*/ 890 h 113"/>
                <a:gd name="T4" fmla="*/ 0 w 88"/>
                <a:gd name="T5" fmla="*/ 1223 h 113"/>
                <a:gd name="T6" fmla="*/ 700 w 88"/>
                <a:gd name="T7" fmla="*/ 948 h 113"/>
                <a:gd name="T8" fmla="*/ 525 w 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3">
                  <a:moveTo>
                    <a:pt x="52" y="0"/>
                  </a:moveTo>
                  <a:cubicBezTo>
                    <a:pt x="74" y="17"/>
                    <a:pt x="75" y="47"/>
                    <a:pt x="56" y="77"/>
                  </a:cubicBezTo>
                  <a:cubicBezTo>
                    <a:pt x="41" y="100"/>
                    <a:pt x="21" y="109"/>
                    <a:pt x="0" y="106"/>
                  </a:cubicBezTo>
                  <a:cubicBezTo>
                    <a:pt x="24" y="113"/>
                    <a:pt x="53" y="106"/>
                    <a:pt x="69" y="82"/>
                  </a:cubicBezTo>
                  <a:cubicBezTo>
                    <a:pt x="88" y="52"/>
                    <a:pt x="86" y="19"/>
                    <a:pt x="52" y="0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" name="Freeform 430"/>
            <p:cNvSpPr>
              <a:spLocks/>
            </p:cNvSpPr>
            <p:nvPr/>
          </p:nvSpPr>
          <p:spPr bwMode="auto">
            <a:xfrm>
              <a:off x="2858339" y="1922809"/>
              <a:ext cx="52012" cy="141622"/>
            </a:xfrm>
            <a:custGeom>
              <a:avLst/>
              <a:gdLst>
                <a:gd name="T0" fmla="*/ 172 w 33"/>
                <a:gd name="T1" fmla="*/ 0 h 86"/>
                <a:gd name="T2" fmla="*/ 204 w 33"/>
                <a:gd name="T3" fmla="*/ 115 h 86"/>
                <a:gd name="T4" fmla="*/ 172 w 33"/>
                <a:gd name="T5" fmla="*/ 255 h 86"/>
                <a:gd name="T6" fmla="*/ 172 w 33"/>
                <a:gd name="T7" fmla="*/ 404 h 86"/>
                <a:gd name="T8" fmla="*/ 172 w 33"/>
                <a:gd name="T9" fmla="*/ 577 h 86"/>
                <a:gd name="T10" fmla="*/ 102 w 33"/>
                <a:gd name="T11" fmla="*/ 795 h 86"/>
                <a:gd name="T12" fmla="*/ 41 w 33"/>
                <a:gd name="T13" fmla="*/ 910 h 86"/>
                <a:gd name="T14" fmla="*/ 0 w 33"/>
                <a:gd name="T15" fmla="*/ 991 h 86"/>
                <a:gd name="T16" fmla="*/ 92 w 33"/>
                <a:gd name="T17" fmla="*/ 934 h 86"/>
                <a:gd name="T18" fmla="*/ 242 w 33"/>
                <a:gd name="T19" fmla="*/ 693 h 86"/>
                <a:gd name="T20" fmla="*/ 325 w 33"/>
                <a:gd name="T21" fmla="*/ 438 h 86"/>
                <a:gd name="T22" fmla="*/ 325 w 33"/>
                <a:gd name="T23" fmla="*/ 231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86">
                  <a:moveTo>
                    <a:pt x="17" y="0"/>
                  </a:moveTo>
                  <a:cubicBezTo>
                    <a:pt x="19" y="3"/>
                    <a:pt x="20" y="7"/>
                    <a:pt x="20" y="10"/>
                  </a:cubicBezTo>
                  <a:cubicBezTo>
                    <a:pt x="21" y="15"/>
                    <a:pt x="18" y="18"/>
                    <a:pt x="17" y="22"/>
                  </a:cubicBezTo>
                  <a:cubicBezTo>
                    <a:pt x="16" y="26"/>
                    <a:pt x="16" y="31"/>
                    <a:pt x="17" y="35"/>
                  </a:cubicBezTo>
                  <a:cubicBezTo>
                    <a:pt x="17" y="40"/>
                    <a:pt x="17" y="45"/>
                    <a:pt x="17" y="50"/>
                  </a:cubicBezTo>
                  <a:cubicBezTo>
                    <a:pt x="16" y="57"/>
                    <a:pt x="13" y="63"/>
                    <a:pt x="10" y="69"/>
                  </a:cubicBezTo>
                  <a:cubicBezTo>
                    <a:pt x="8" y="73"/>
                    <a:pt x="6" y="76"/>
                    <a:pt x="4" y="79"/>
                  </a:cubicBezTo>
                  <a:cubicBezTo>
                    <a:pt x="3" y="82"/>
                    <a:pt x="1" y="83"/>
                    <a:pt x="0" y="86"/>
                  </a:cubicBezTo>
                  <a:cubicBezTo>
                    <a:pt x="3" y="84"/>
                    <a:pt x="6" y="83"/>
                    <a:pt x="9" y="81"/>
                  </a:cubicBezTo>
                  <a:cubicBezTo>
                    <a:pt x="16" y="77"/>
                    <a:pt x="21" y="67"/>
                    <a:pt x="24" y="60"/>
                  </a:cubicBezTo>
                  <a:cubicBezTo>
                    <a:pt x="28" y="53"/>
                    <a:pt x="30" y="45"/>
                    <a:pt x="32" y="38"/>
                  </a:cubicBezTo>
                  <a:cubicBezTo>
                    <a:pt x="33" y="32"/>
                    <a:pt x="32" y="26"/>
                    <a:pt x="32" y="20"/>
                  </a:cubicBezTo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5" name="Freeform 431"/>
            <p:cNvSpPr>
              <a:spLocks/>
            </p:cNvSpPr>
            <p:nvPr/>
          </p:nvSpPr>
          <p:spPr bwMode="auto">
            <a:xfrm>
              <a:off x="2719642" y="1889828"/>
              <a:ext cx="75788" cy="112036"/>
            </a:xfrm>
            <a:custGeom>
              <a:avLst/>
              <a:gdLst>
                <a:gd name="T0" fmla="*/ 10 w 48"/>
                <a:gd name="T1" fmla="*/ 785 h 68"/>
                <a:gd name="T2" fmla="*/ 70 w 48"/>
                <a:gd name="T3" fmla="*/ 336 h 68"/>
                <a:gd name="T4" fmla="*/ 488 w 48"/>
                <a:gd name="T5" fmla="*/ 0 h 68"/>
                <a:gd name="T6" fmla="*/ 10 w 48"/>
                <a:gd name="T7" fmla="*/ 785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68">
                  <a:moveTo>
                    <a:pt x="1" y="68"/>
                  </a:moveTo>
                  <a:cubicBezTo>
                    <a:pt x="0" y="56"/>
                    <a:pt x="0" y="40"/>
                    <a:pt x="7" y="29"/>
                  </a:cubicBezTo>
                  <a:cubicBezTo>
                    <a:pt x="18" y="11"/>
                    <a:pt x="33" y="4"/>
                    <a:pt x="48" y="0"/>
                  </a:cubicBezTo>
                  <a:cubicBezTo>
                    <a:pt x="36" y="5"/>
                    <a:pt x="5" y="30"/>
                    <a:pt x="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6" name="Freeform 432"/>
            <p:cNvSpPr>
              <a:spLocks/>
            </p:cNvSpPr>
            <p:nvPr/>
          </p:nvSpPr>
          <p:spPr bwMode="auto">
            <a:xfrm>
              <a:off x="2836048" y="1945604"/>
              <a:ext cx="87181" cy="140167"/>
            </a:xfrm>
            <a:custGeom>
              <a:avLst/>
              <a:gdLst>
                <a:gd name="T0" fmla="*/ 0 w 55"/>
                <a:gd name="T1" fmla="*/ 983 h 85"/>
                <a:gd name="T2" fmla="*/ 400 w 55"/>
                <a:gd name="T3" fmla="*/ 683 h 85"/>
                <a:gd name="T4" fmla="*/ 461 w 55"/>
                <a:gd name="T5" fmla="*/ 0 h 85"/>
                <a:gd name="T6" fmla="*/ 0 w 55"/>
                <a:gd name="T7" fmla="*/ 983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85">
                  <a:moveTo>
                    <a:pt x="0" y="85"/>
                  </a:moveTo>
                  <a:cubicBezTo>
                    <a:pt x="15" y="82"/>
                    <a:pt x="29" y="73"/>
                    <a:pt x="39" y="59"/>
                  </a:cubicBezTo>
                  <a:cubicBezTo>
                    <a:pt x="52" y="39"/>
                    <a:pt x="55" y="17"/>
                    <a:pt x="45" y="0"/>
                  </a:cubicBezTo>
                  <a:cubicBezTo>
                    <a:pt x="53" y="19"/>
                    <a:pt x="44" y="62"/>
                    <a:pt x="0" y="85"/>
                  </a:cubicBezTo>
                  <a:close/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" name="Freeform 433"/>
            <p:cNvSpPr>
              <a:spLocks/>
            </p:cNvSpPr>
            <p:nvPr/>
          </p:nvSpPr>
          <p:spPr bwMode="auto">
            <a:xfrm>
              <a:off x="2692893" y="1866548"/>
              <a:ext cx="241234" cy="240563"/>
            </a:xfrm>
            <a:custGeom>
              <a:avLst/>
              <a:gdLst>
                <a:gd name="T0" fmla="*/ 204 w 153"/>
                <a:gd name="T1" fmla="*/ 486 h 146"/>
                <a:gd name="T2" fmla="*/ 446 w 153"/>
                <a:gd name="T3" fmla="*/ 1488 h 146"/>
                <a:gd name="T4" fmla="*/ 1337 w 153"/>
                <a:gd name="T5" fmla="*/ 1257 h 146"/>
                <a:gd name="T6" fmla="*/ 1155 w 153"/>
                <a:gd name="T7" fmla="*/ 241 h 146"/>
                <a:gd name="T8" fmla="*/ 204 w 153"/>
                <a:gd name="T9" fmla="*/ 48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46">
                  <a:moveTo>
                    <a:pt x="20" y="42"/>
                  </a:moveTo>
                  <a:cubicBezTo>
                    <a:pt x="0" y="72"/>
                    <a:pt x="18" y="112"/>
                    <a:pt x="44" y="129"/>
                  </a:cubicBezTo>
                  <a:cubicBezTo>
                    <a:pt x="70" y="146"/>
                    <a:pt x="112" y="141"/>
                    <a:pt x="132" y="109"/>
                  </a:cubicBezTo>
                  <a:cubicBezTo>
                    <a:pt x="153" y="77"/>
                    <a:pt x="151" y="41"/>
                    <a:pt x="114" y="21"/>
                  </a:cubicBezTo>
                  <a:cubicBezTo>
                    <a:pt x="78" y="0"/>
                    <a:pt x="43" y="4"/>
                    <a:pt x="20" y="42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" name="Freeform 434"/>
            <p:cNvSpPr>
              <a:spLocks/>
            </p:cNvSpPr>
            <p:nvPr/>
          </p:nvSpPr>
          <p:spPr bwMode="auto">
            <a:xfrm>
              <a:off x="2773139" y="1937359"/>
              <a:ext cx="102537" cy="107186"/>
            </a:xfrm>
            <a:custGeom>
              <a:avLst/>
              <a:gdLst>
                <a:gd name="T0" fmla="*/ 608 w 65"/>
                <a:gd name="T1" fmla="*/ 520 h 65"/>
                <a:gd name="T2" fmla="*/ 366 w 65"/>
                <a:gd name="T3" fmla="*/ 34 h 65"/>
                <a:gd name="T4" fmla="*/ 32 w 65"/>
                <a:gd name="T5" fmla="*/ 289 h 65"/>
                <a:gd name="T6" fmla="*/ 232 w 65"/>
                <a:gd name="T7" fmla="*/ 694 h 65"/>
                <a:gd name="T8" fmla="*/ 608 w 65"/>
                <a:gd name="T9" fmla="*/ 52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5">
                  <a:moveTo>
                    <a:pt x="60" y="45"/>
                  </a:moveTo>
                  <a:cubicBezTo>
                    <a:pt x="65" y="32"/>
                    <a:pt x="60" y="6"/>
                    <a:pt x="36" y="3"/>
                  </a:cubicBezTo>
                  <a:cubicBezTo>
                    <a:pt x="13" y="0"/>
                    <a:pt x="6" y="14"/>
                    <a:pt x="3" y="25"/>
                  </a:cubicBezTo>
                  <a:cubicBezTo>
                    <a:pt x="0" y="36"/>
                    <a:pt x="4" y="55"/>
                    <a:pt x="23" y="60"/>
                  </a:cubicBezTo>
                  <a:cubicBezTo>
                    <a:pt x="43" y="65"/>
                    <a:pt x="54" y="58"/>
                    <a:pt x="60" y="45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9" name="Freeform 435"/>
            <p:cNvSpPr>
              <a:spLocks/>
            </p:cNvSpPr>
            <p:nvPr/>
          </p:nvSpPr>
          <p:spPr bwMode="auto">
            <a:xfrm>
              <a:off x="2803355" y="1975189"/>
              <a:ext cx="67863" cy="59656"/>
            </a:xfrm>
            <a:custGeom>
              <a:avLst/>
              <a:gdLst>
                <a:gd name="T0" fmla="*/ 0 w 43"/>
                <a:gd name="T1" fmla="*/ 372 h 36"/>
                <a:gd name="T2" fmla="*/ 293 w 43"/>
                <a:gd name="T3" fmla="*/ 362 h 36"/>
                <a:gd name="T4" fmla="*/ 376 w 43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6">
                  <a:moveTo>
                    <a:pt x="0" y="32"/>
                  </a:moveTo>
                  <a:cubicBezTo>
                    <a:pt x="7" y="35"/>
                    <a:pt x="23" y="36"/>
                    <a:pt x="29" y="31"/>
                  </a:cubicBezTo>
                  <a:cubicBezTo>
                    <a:pt x="38" y="23"/>
                    <a:pt x="43" y="10"/>
                    <a:pt x="37" y="0"/>
                  </a:cubicBezTo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0" name="Freeform 436"/>
            <p:cNvSpPr>
              <a:spLocks/>
            </p:cNvSpPr>
            <p:nvPr/>
          </p:nvSpPr>
          <p:spPr bwMode="auto">
            <a:xfrm>
              <a:off x="2765214" y="1922809"/>
              <a:ext cx="101051" cy="112036"/>
            </a:xfrm>
            <a:custGeom>
              <a:avLst/>
              <a:gdLst>
                <a:gd name="T0" fmla="*/ 599 w 64"/>
                <a:gd name="T1" fmla="*/ 554 h 68"/>
                <a:gd name="T2" fmla="*/ 367 w 64"/>
                <a:gd name="T3" fmla="*/ 34 h 68"/>
                <a:gd name="T4" fmla="*/ 19 w 64"/>
                <a:gd name="T5" fmla="*/ 323 h 68"/>
                <a:gd name="T6" fmla="*/ 233 w 64"/>
                <a:gd name="T7" fmla="*/ 727 h 68"/>
                <a:gd name="T8" fmla="*/ 599 w 64"/>
                <a:gd name="T9" fmla="*/ 55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8">
                  <a:moveTo>
                    <a:pt x="59" y="48"/>
                  </a:moveTo>
                  <a:cubicBezTo>
                    <a:pt x="64" y="36"/>
                    <a:pt x="59" y="6"/>
                    <a:pt x="36" y="3"/>
                  </a:cubicBezTo>
                  <a:cubicBezTo>
                    <a:pt x="13" y="0"/>
                    <a:pt x="5" y="17"/>
                    <a:pt x="2" y="28"/>
                  </a:cubicBezTo>
                  <a:cubicBezTo>
                    <a:pt x="0" y="39"/>
                    <a:pt x="3" y="58"/>
                    <a:pt x="23" y="63"/>
                  </a:cubicBezTo>
                  <a:cubicBezTo>
                    <a:pt x="42" y="68"/>
                    <a:pt x="53" y="61"/>
                    <a:pt x="59" y="48"/>
                  </a:cubicBezTo>
                  <a:close/>
                </a:path>
              </a:pathLst>
            </a:custGeom>
            <a:solidFill>
              <a:srgbClr val="00AB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1" name="Freeform 437"/>
            <p:cNvSpPr>
              <a:spLocks/>
            </p:cNvSpPr>
            <p:nvPr/>
          </p:nvSpPr>
          <p:spPr bwMode="auto">
            <a:xfrm>
              <a:off x="2770167" y="1932509"/>
              <a:ext cx="65881" cy="75661"/>
            </a:xfrm>
            <a:custGeom>
              <a:avLst/>
              <a:gdLst>
                <a:gd name="T0" fmla="*/ 51 w 42"/>
                <a:gd name="T1" fmla="*/ 495 h 46"/>
                <a:gd name="T2" fmla="*/ 120 w 42"/>
                <a:gd name="T3" fmla="*/ 332 h 46"/>
                <a:gd name="T4" fmla="*/ 162 w 42"/>
                <a:gd name="T5" fmla="*/ 125 h 46"/>
                <a:gd name="T6" fmla="*/ 361 w 42"/>
                <a:gd name="T7" fmla="*/ 47 h 46"/>
                <a:gd name="T8" fmla="*/ 393 w 42"/>
                <a:gd name="T9" fmla="*/ 58 h 46"/>
                <a:gd name="T10" fmla="*/ 320 w 42"/>
                <a:gd name="T11" fmla="*/ 34 h 46"/>
                <a:gd name="T12" fmla="*/ 19 w 42"/>
                <a:gd name="T13" fmla="*/ 265 h 46"/>
                <a:gd name="T14" fmla="*/ 51 w 42"/>
                <a:gd name="T15" fmla="*/ 495 h 46"/>
                <a:gd name="T16" fmla="*/ 51 w 42"/>
                <a:gd name="T17" fmla="*/ 495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46">
                  <a:moveTo>
                    <a:pt x="5" y="43"/>
                  </a:moveTo>
                  <a:cubicBezTo>
                    <a:pt x="3" y="37"/>
                    <a:pt x="11" y="33"/>
                    <a:pt x="12" y="29"/>
                  </a:cubicBezTo>
                  <a:cubicBezTo>
                    <a:pt x="13" y="24"/>
                    <a:pt x="13" y="16"/>
                    <a:pt x="16" y="11"/>
                  </a:cubicBezTo>
                  <a:cubicBezTo>
                    <a:pt x="20" y="6"/>
                    <a:pt x="25" y="2"/>
                    <a:pt x="36" y="4"/>
                  </a:cubicBezTo>
                  <a:cubicBezTo>
                    <a:pt x="39" y="4"/>
                    <a:pt x="42" y="6"/>
                    <a:pt x="39" y="5"/>
                  </a:cubicBezTo>
                  <a:cubicBezTo>
                    <a:pt x="37" y="4"/>
                    <a:pt x="34" y="3"/>
                    <a:pt x="32" y="3"/>
                  </a:cubicBezTo>
                  <a:cubicBezTo>
                    <a:pt x="11" y="0"/>
                    <a:pt x="4" y="13"/>
                    <a:pt x="2" y="23"/>
                  </a:cubicBezTo>
                  <a:cubicBezTo>
                    <a:pt x="0" y="28"/>
                    <a:pt x="1" y="36"/>
                    <a:pt x="5" y="43"/>
                  </a:cubicBezTo>
                  <a:cubicBezTo>
                    <a:pt x="5" y="44"/>
                    <a:pt x="7" y="46"/>
                    <a:pt x="5" y="43"/>
                  </a:cubicBezTo>
                  <a:close/>
                </a:path>
              </a:pathLst>
            </a:custGeom>
            <a:solidFill>
              <a:srgbClr val="DEEE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2" name="Freeform 438"/>
            <p:cNvSpPr>
              <a:spLocks/>
            </p:cNvSpPr>
            <p:nvPr/>
          </p:nvSpPr>
          <p:spPr bwMode="auto">
            <a:xfrm>
              <a:off x="2782551" y="1944149"/>
              <a:ext cx="77274" cy="83906"/>
            </a:xfrm>
            <a:custGeom>
              <a:avLst/>
              <a:gdLst>
                <a:gd name="T0" fmla="*/ 366 w 49"/>
                <a:gd name="T1" fmla="*/ 10 h 51"/>
                <a:gd name="T2" fmla="*/ 366 w 49"/>
                <a:gd name="T3" fmla="*/ 24 h 51"/>
                <a:gd name="T4" fmla="*/ 344 w 49"/>
                <a:gd name="T5" fmla="*/ 299 h 51"/>
                <a:gd name="T6" fmla="*/ 255 w 49"/>
                <a:gd name="T7" fmla="*/ 404 h 51"/>
                <a:gd name="T8" fmla="*/ 51 w 49"/>
                <a:gd name="T9" fmla="*/ 472 h 51"/>
                <a:gd name="T10" fmla="*/ 0 w 49"/>
                <a:gd name="T11" fmla="*/ 448 h 51"/>
                <a:gd name="T12" fmla="*/ 131 w 49"/>
                <a:gd name="T13" fmla="*/ 539 h 51"/>
                <a:gd name="T14" fmla="*/ 455 w 49"/>
                <a:gd name="T15" fmla="*/ 390 h 51"/>
                <a:gd name="T16" fmla="*/ 366 w 49"/>
                <a:gd name="T17" fmla="*/ 1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1">
                  <a:moveTo>
                    <a:pt x="36" y="1"/>
                  </a:moveTo>
                  <a:cubicBezTo>
                    <a:pt x="34" y="0"/>
                    <a:pt x="35" y="1"/>
                    <a:pt x="36" y="2"/>
                  </a:cubicBezTo>
                  <a:cubicBezTo>
                    <a:pt x="41" y="11"/>
                    <a:pt x="37" y="19"/>
                    <a:pt x="34" y="26"/>
                  </a:cubicBezTo>
                  <a:cubicBezTo>
                    <a:pt x="32" y="30"/>
                    <a:pt x="29" y="32"/>
                    <a:pt x="25" y="35"/>
                  </a:cubicBezTo>
                  <a:cubicBezTo>
                    <a:pt x="20" y="39"/>
                    <a:pt x="15" y="43"/>
                    <a:pt x="5" y="41"/>
                  </a:cubicBezTo>
                  <a:cubicBezTo>
                    <a:pt x="3" y="40"/>
                    <a:pt x="2" y="40"/>
                    <a:pt x="0" y="39"/>
                  </a:cubicBezTo>
                  <a:cubicBezTo>
                    <a:pt x="3" y="43"/>
                    <a:pt x="7" y="46"/>
                    <a:pt x="13" y="47"/>
                  </a:cubicBezTo>
                  <a:cubicBezTo>
                    <a:pt x="30" y="51"/>
                    <a:pt x="40" y="45"/>
                    <a:pt x="45" y="34"/>
                  </a:cubicBezTo>
                  <a:cubicBezTo>
                    <a:pt x="49" y="25"/>
                    <a:pt x="47" y="9"/>
                    <a:pt x="36" y="1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3" name="Freeform 439"/>
            <p:cNvSpPr>
              <a:spLocks/>
            </p:cNvSpPr>
            <p:nvPr/>
          </p:nvSpPr>
          <p:spPr bwMode="auto">
            <a:xfrm>
              <a:off x="2803355" y="1999925"/>
              <a:ext cx="50525" cy="28130"/>
            </a:xfrm>
            <a:custGeom>
              <a:avLst/>
              <a:gdLst>
                <a:gd name="T0" fmla="*/ 325 w 32"/>
                <a:gd name="T1" fmla="*/ 0 h 17"/>
                <a:gd name="T2" fmla="*/ 0 w 32"/>
                <a:gd name="T3" fmla="*/ 150 h 17"/>
                <a:gd name="T4" fmla="*/ 325 w 32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7">
                  <a:moveTo>
                    <a:pt x="32" y="0"/>
                  </a:moveTo>
                  <a:cubicBezTo>
                    <a:pt x="27" y="11"/>
                    <a:pt x="17" y="17"/>
                    <a:pt x="0" y="13"/>
                  </a:cubicBezTo>
                  <a:cubicBezTo>
                    <a:pt x="10" y="13"/>
                    <a:pt x="24" y="10"/>
                    <a:pt x="32" y="0"/>
                  </a:cubicBezTo>
                  <a:close/>
                </a:path>
              </a:pathLst>
            </a:custGeom>
            <a:solidFill>
              <a:srgbClr val="006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4" name="Freeform 440"/>
            <p:cNvSpPr>
              <a:spLocks/>
            </p:cNvSpPr>
            <p:nvPr/>
          </p:nvSpPr>
          <p:spPr bwMode="auto">
            <a:xfrm>
              <a:off x="2765214" y="1922809"/>
              <a:ext cx="101051" cy="112036"/>
            </a:xfrm>
            <a:custGeom>
              <a:avLst/>
              <a:gdLst>
                <a:gd name="T0" fmla="*/ 599 w 64"/>
                <a:gd name="T1" fmla="*/ 554 h 68"/>
                <a:gd name="T2" fmla="*/ 367 w 64"/>
                <a:gd name="T3" fmla="*/ 34 h 68"/>
                <a:gd name="T4" fmla="*/ 19 w 64"/>
                <a:gd name="T5" fmla="*/ 323 h 68"/>
                <a:gd name="T6" fmla="*/ 233 w 64"/>
                <a:gd name="T7" fmla="*/ 727 h 68"/>
                <a:gd name="T8" fmla="*/ 599 w 64"/>
                <a:gd name="T9" fmla="*/ 55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8">
                  <a:moveTo>
                    <a:pt x="59" y="48"/>
                  </a:moveTo>
                  <a:cubicBezTo>
                    <a:pt x="64" y="36"/>
                    <a:pt x="59" y="6"/>
                    <a:pt x="36" y="3"/>
                  </a:cubicBezTo>
                  <a:cubicBezTo>
                    <a:pt x="13" y="0"/>
                    <a:pt x="5" y="17"/>
                    <a:pt x="2" y="28"/>
                  </a:cubicBezTo>
                  <a:cubicBezTo>
                    <a:pt x="0" y="39"/>
                    <a:pt x="3" y="58"/>
                    <a:pt x="23" y="63"/>
                  </a:cubicBezTo>
                  <a:cubicBezTo>
                    <a:pt x="42" y="68"/>
                    <a:pt x="53" y="61"/>
                    <a:pt x="59" y="48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5" name="Oval 441"/>
            <p:cNvSpPr>
              <a:spLocks noChangeArrowheads="1"/>
            </p:cNvSpPr>
            <p:nvPr/>
          </p:nvSpPr>
          <p:spPr bwMode="auto">
            <a:xfrm>
              <a:off x="2771653" y="1940754"/>
              <a:ext cx="15851" cy="164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6" name="Oval 442"/>
            <p:cNvSpPr>
              <a:spLocks noChangeArrowheads="1"/>
            </p:cNvSpPr>
            <p:nvPr/>
          </p:nvSpPr>
          <p:spPr bwMode="auto">
            <a:xfrm>
              <a:off x="2787504" y="1931054"/>
              <a:ext cx="9412" cy="116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" name="Oval 443"/>
            <p:cNvSpPr>
              <a:spLocks noChangeArrowheads="1"/>
            </p:cNvSpPr>
            <p:nvPr/>
          </p:nvSpPr>
          <p:spPr bwMode="auto">
            <a:xfrm>
              <a:off x="2768186" y="1960639"/>
              <a:ext cx="7926" cy="8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574505" y="1585420"/>
              <a:ext cx="271450" cy="342899"/>
              <a:chOff x="2397125" y="4632325"/>
              <a:chExt cx="869950" cy="1122363"/>
            </a:xfrm>
          </p:grpSpPr>
          <p:sp>
            <p:nvSpPr>
              <p:cNvPr id="598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9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00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01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02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03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604" name="Group 603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605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06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07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08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09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0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1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2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3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4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5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6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7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39" name="Freeform 475"/>
            <p:cNvSpPr>
              <a:spLocks/>
            </p:cNvSpPr>
            <p:nvPr/>
          </p:nvSpPr>
          <p:spPr bwMode="auto">
            <a:xfrm>
              <a:off x="2818711" y="1674001"/>
              <a:ext cx="220925" cy="230378"/>
            </a:xfrm>
            <a:custGeom>
              <a:avLst/>
              <a:gdLst>
                <a:gd name="T0" fmla="*/ 1258 w 140"/>
                <a:gd name="T1" fmla="*/ 380 h 140"/>
                <a:gd name="T2" fmla="*/ 264 w 140"/>
                <a:gd name="T3" fmla="*/ 322 h 140"/>
                <a:gd name="T4" fmla="*/ 121 w 140"/>
                <a:gd name="T5" fmla="*/ 1164 h 140"/>
                <a:gd name="T6" fmla="*/ 781 w 140"/>
                <a:gd name="T7" fmla="*/ 1601 h 140"/>
                <a:gd name="T8" fmla="*/ 1402 w 140"/>
                <a:gd name="T9" fmla="*/ 1014 h 140"/>
                <a:gd name="T10" fmla="*/ 1258 w 140"/>
                <a:gd name="T11" fmla="*/ 38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124" y="33"/>
                  </a:moveTo>
                  <a:cubicBezTo>
                    <a:pt x="98" y="0"/>
                    <a:pt x="52" y="3"/>
                    <a:pt x="26" y="28"/>
                  </a:cubicBezTo>
                  <a:cubicBezTo>
                    <a:pt x="8" y="46"/>
                    <a:pt x="0" y="77"/>
                    <a:pt x="12" y="101"/>
                  </a:cubicBezTo>
                  <a:cubicBezTo>
                    <a:pt x="23" y="123"/>
                    <a:pt x="51" y="139"/>
                    <a:pt x="77" y="139"/>
                  </a:cubicBezTo>
                  <a:cubicBezTo>
                    <a:pt x="109" y="140"/>
                    <a:pt x="133" y="122"/>
                    <a:pt x="138" y="88"/>
                  </a:cubicBezTo>
                  <a:cubicBezTo>
                    <a:pt x="140" y="70"/>
                    <a:pt x="135" y="47"/>
                    <a:pt x="124" y="33"/>
                  </a:cubicBezTo>
                  <a:close/>
                </a:path>
              </a:pathLst>
            </a:custGeom>
            <a:solidFill>
              <a:srgbClr val="FDD3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0" name="Freeform 476"/>
            <p:cNvSpPr>
              <a:spLocks/>
            </p:cNvSpPr>
            <p:nvPr/>
          </p:nvSpPr>
          <p:spPr bwMode="auto">
            <a:xfrm>
              <a:off x="2871218" y="1721531"/>
              <a:ext cx="163960" cy="176542"/>
            </a:xfrm>
            <a:custGeom>
              <a:avLst/>
              <a:gdLst>
                <a:gd name="T0" fmla="*/ 891 w 104"/>
                <a:gd name="T1" fmla="*/ 82 h 107"/>
                <a:gd name="T2" fmla="*/ 891 w 104"/>
                <a:gd name="T3" fmla="*/ 92 h 107"/>
                <a:gd name="T4" fmla="*/ 910 w 104"/>
                <a:gd name="T5" fmla="*/ 589 h 107"/>
                <a:gd name="T6" fmla="*/ 353 w 104"/>
                <a:gd name="T7" fmla="*/ 1055 h 107"/>
                <a:gd name="T8" fmla="*/ 0 w 104"/>
                <a:gd name="T9" fmla="*/ 1041 h 107"/>
                <a:gd name="T10" fmla="*/ 455 w 104"/>
                <a:gd name="T11" fmla="*/ 1228 h 107"/>
                <a:gd name="T12" fmla="*/ 1022 w 104"/>
                <a:gd name="T13" fmla="*/ 670 h 107"/>
                <a:gd name="T14" fmla="*/ 891 w 104"/>
                <a:gd name="T15" fmla="*/ 82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107">
                  <a:moveTo>
                    <a:pt x="88" y="7"/>
                  </a:moveTo>
                  <a:cubicBezTo>
                    <a:pt x="82" y="0"/>
                    <a:pt x="86" y="4"/>
                    <a:pt x="88" y="8"/>
                  </a:cubicBezTo>
                  <a:cubicBezTo>
                    <a:pt x="94" y="21"/>
                    <a:pt x="92" y="38"/>
                    <a:pt x="90" y="51"/>
                  </a:cubicBezTo>
                  <a:cubicBezTo>
                    <a:pt x="86" y="83"/>
                    <a:pt x="64" y="91"/>
                    <a:pt x="35" y="91"/>
                  </a:cubicBezTo>
                  <a:cubicBezTo>
                    <a:pt x="23" y="91"/>
                    <a:pt x="10" y="96"/>
                    <a:pt x="0" y="90"/>
                  </a:cubicBezTo>
                  <a:cubicBezTo>
                    <a:pt x="12" y="100"/>
                    <a:pt x="29" y="106"/>
                    <a:pt x="45" y="106"/>
                  </a:cubicBezTo>
                  <a:cubicBezTo>
                    <a:pt x="74" y="107"/>
                    <a:pt x="97" y="91"/>
                    <a:pt x="101" y="58"/>
                  </a:cubicBezTo>
                  <a:cubicBezTo>
                    <a:pt x="104" y="42"/>
                    <a:pt x="98" y="20"/>
                    <a:pt x="88" y="7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1" name="Freeform 477"/>
            <p:cNvSpPr>
              <a:spLocks/>
            </p:cNvSpPr>
            <p:nvPr/>
          </p:nvSpPr>
          <p:spPr bwMode="auto">
            <a:xfrm>
              <a:off x="2871218" y="1817077"/>
              <a:ext cx="159007" cy="80996"/>
            </a:xfrm>
            <a:custGeom>
              <a:avLst/>
              <a:gdLst>
                <a:gd name="T0" fmla="*/ 1020 w 101"/>
                <a:gd name="T1" fmla="*/ 0 h 49"/>
                <a:gd name="T2" fmla="*/ 454 w 101"/>
                <a:gd name="T3" fmla="*/ 559 h 49"/>
                <a:gd name="T4" fmla="*/ 0 w 101"/>
                <a:gd name="T5" fmla="*/ 371 h 49"/>
                <a:gd name="T6" fmla="*/ 607 w 101"/>
                <a:gd name="T7" fmla="*/ 429 h 49"/>
                <a:gd name="T8" fmla="*/ 1020 w 10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49">
                  <a:moveTo>
                    <a:pt x="101" y="0"/>
                  </a:moveTo>
                  <a:cubicBezTo>
                    <a:pt x="97" y="33"/>
                    <a:pt x="74" y="49"/>
                    <a:pt x="45" y="48"/>
                  </a:cubicBezTo>
                  <a:cubicBezTo>
                    <a:pt x="29" y="48"/>
                    <a:pt x="12" y="42"/>
                    <a:pt x="0" y="32"/>
                  </a:cubicBezTo>
                  <a:cubicBezTo>
                    <a:pt x="12" y="42"/>
                    <a:pt x="39" y="43"/>
                    <a:pt x="60" y="37"/>
                  </a:cubicBezTo>
                  <a:cubicBezTo>
                    <a:pt x="81" y="30"/>
                    <a:pt x="95" y="21"/>
                    <a:pt x="101" y="0"/>
                  </a:cubicBezTo>
                  <a:close/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2" name="Freeform 478"/>
            <p:cNvSpPr>
              <a:spLocks/>
            </p:cNvSpPr>
            <p:nvPr/>
          </p:nvSpPr>
          <p:spPr bwMode="auto">
            <a:xfrm>
              <a:off x="2826637" y="1682246"/>
              <a:ext cx="170400" cy="184302"/>
            </a:xfrm>
            <a:custGeom>
              <a:avLst/>
              <a:gdLst>
                <a:gd name="T0" fmla="*/ 182 w 108"/>
                <a:gd name="T1" fmla="*/ 1130 h 112"/>
                <a:gd name="T2" fmla="*/ 405 w 108"/>
                <a:gd name="T3" fmla="*/ 428 h 112"/>
                <a:gd name="T4" fmla="*/ 1096 w 108"/>
                <a:gd name="T5" fmla="*/ 265 h 112"/>
                <a:gd name="T6" fmla="*/ 233 w 108"/>
                <a:gd name="T7" fmla="*/ 299 h 112"/>
                <a:gd name="T8" fmla="*/ 111 w 108"/>
                <a:gd name="T9" fmla="*/ 1082 h 112"/>
                <a:gd name="T10" fmla="*/ 255 w 108"/>
                <a:gd name="T11" fmla="*/ 1289 h 112"/>
                <a:gd name="T12" fmla="*/ 182 w 108"/>
                <a:gd name="T13" fmla="*/ 113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112">
                  <a:moveTo>
                    <a:pt x="18" y="98"/>
                  </a:moveTo>
                  <a:cubicBezTo>
                    <a:pt x="7" y="75"/>
                    <a:pt x="24" y="54"/>
                    <a:pt x="40" y="37"/>
                  </a:cubicBezTo>
                  <a:cubicBezTo>
                    <a:pt x="59" y="18"/>
                    <a:pt x="87" y="3"/>
                    <a:pt x="108" y="23"/>
                  </a:cubicBezTo>
                  <a:cubicBezTo>
                    <a:pt x="84" y="0"/>
                    <a:pt x="45" y="4"/>
                    <a:pt x="23" y="26"/>
                  </a:cubicBezTo>
                  <a:cubicBezTo>
                    <a:pt x="7" y="42"/>
                    <a:pt x="0" y="71"/>
                    <a:pt x="11" y="94"/>
                  </a:cubicBezTo>
                  <a:cubicBezTo>
                    <a:pt x="14" y="100"/>
                    <a:pt x="19" y="106"/>
                    <a:pt x="25" y="112"/>
                  </a:cubicBezTo>
                  <a:cubicBezTo>
                    <a:pt x="18" y="103"/>
                    <a:pt x="21" y="104"/>
                    <a:pt x="18" y="98"/>
                  </a:cubicBezTo>
                  <a:close/>
                </a:path>
              </a:pathLst>
            </a:custGeom>
            <a:solidFill>
              <a:srgbClr val="FDF4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3" name="Freeform 479"/>
            <p:cNvSpPr>
              <a:spLocks/>
            </p:cNvSpPr>
            <p:nvPr/>
          </p:nvSpPr>
          <p:spPr bwMode="auto">
            <a:xfrm>
              <a:off x="2818711" y="1674001"/>
              <a:ext cx="220925" cy="230378"/>
            </a:xfrm>
            <a:custGeom>
              <a:avLst/>
              <a:gdLst>
                <a:gd name="T0" fmla="*/ 1258 w 140"/>
                <a:gd name="T1" fmla="*/ 380 h 140"/>
                <a:gd name="T2" fmla="*/ 264 w 140"/>
                <a:gd name="T3" fmla="*/ 322 h 140"/>
                <a:gd name="T4" fmla="*/ 121 w 140"/>
                <a:gd name="T5" fmla="*/ 1164 h 140"/>
                <a:gd name="T6" fmla="*/ 781 w 140"/>
                <a:gd name="T7" fmla="*/ 1601 h 140"/>
                <a:gd name="T8" fmla="*/ 1402 w 140"/>
                <a:gd name="T9" fmla="*/ 1014 h 140"/>
                <a:gd name="T10" fmla="*/ 1258 w 140"/>
                <a:gd name="T11" fmla="*/ 38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124" y="33"/>
                  </a:moveTo>
                  <a:cubicBezTo>
                    <a:pt x="98" y="0"/>
                    <a:pt x="52" y="3"/>
                    <a:pt x="26" y="28"/>
                  </a:cubicBezTo>
                  <a:cubicBezTo>
                    <a:pt x="8" y="46"/>
                    <a:pt x="0" y="77"/>
                    <a:pt x="12" y="101"/>
                  </a:cubicBezTo>
                  <a:cubicBezTo>
                    <a:pt x="23" y="123"/>
                    <a:pt x="51" y="139"/>
                    <a:pt x="77" y="139"/>
                  </a:cubicBezTo>
                  <a:cubicBezTo>
                    <a:pt x="109" y="140"/>
                    <a:pt x="133" y="122"/>
                    <a:pt x="138" y="88"/>
                  </a:cubicBezTo>
                  <a:cubicBezTo>
                    <a:pt x="140" y="70"/>
                    <a:pt x="135" y="47"/>
                    <a:pt x="124" y="33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4" name="Freeform 480"/>
            <p:cNvSpPr>
              <a:spLocks/>
            </p:cNvSpPr>
            <p:nvPr/>
          </p:nvSpPr>
          <p:spPr bwMode="auto">
            <a:xfrm>
              <a:off x="2886574" y="1754512"/>
              <a:ext cx="101051" cy="107186"/>
            </a:xfrm>
            <a:custGeom>
              <a:avLst/>
              <a:gdLst>
                <a:gd name="T0" fmla="*/ 599 w 64"/>
                <a:gd name="T1" fmla="*/ 530 h 65"/>
                <a:gd name="T2" fmla="*/ 367 w 64"/>
                <a:gd name="T3" fmla="*/ 48 h 65"/>
                <a:gd name="T4" fmla="*/ 19 w 64"/>
                <a:gd name="T5" fmla="*/ 289 h 65"/>
                <a:gd name="T6" fmla="*/ 233 w 64"/>
                <a:gd name="T7" fmla="*/ 694 h 65"/>
                <a:gd name="T8" fmla="*/ 599 w 64"/>
                <a:gd name="T9" fmla="*/ 53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5">
                  <a:moveTo>
                    <a:pt x="59" y="46"/>
                  </a:moveTo>
                  <a:cubicBezTo>
                    <a:pt x="64" y="33"/>
                    <a:pt x="59" y="7"/>
                    <a:pt x="36" y="4"/>
                  </a:cubicBezTo>
                  <a:cubicBezTo>
                    <a:pt x="12" y="0"/>
                    <a:pt x="5" y="15"/>
                    <a:pt x="2" y="25"/>
                  </a:cubicBezTo>
                  <a:cubicBezTo>
                    <a:pt x="0" y="36"/>
                    <a:pt x="3" y="56"/>
                    <a:pt x="23" y="60"/>
                  </a:cubicBezTo>
                  <a:cubicBezTo>
                    <a:pt x="42" y="65"/>
                    <a:pt x="53" y="58"/>
                    <a:pt x="59" y="46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5" name="Freeform 481"/>
            <p:cNvSpPr>
              <a:spLocks/>
            </p:cNvSpPr>
            <p:nvPr/>
          </p:nvSpPr>
          <p:spPr bwMode="auto">
            <a:xfrm>
              <a:off x="2915304" y="1794282"/>
              <a:ext cx="67863" cy="59171"/>
            </a:xfrm>
            <a:custGeom>
              <a:avLst/>
              <a:gdLst>
                <a:gd name="T0" fmla="*/ 0 w 43"/>
                <a:gd name="T1" fmla="*/ 366 h 36"/>
                <a:gd name="T2" fmla="*/ 293 w 43"/>
                <a:gd name="T3" fmla="*/ 346 h 36"/>
                <a:gd name="T4" fmla="*/ 376 w 43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6">
                  <a:moveTo>
                    <a:pt x="0" y="32"/>
                  </a:moveTo>
                  <a:cubicBezTo>
                    <a:pt x="7" y="34"/>
                    <a:pt x="23" y="36"/>
                    <a:pt x="29" y="30"/>
                  </a:cubicBezTo>
                  <a:cubicBezTo>
                    <a:pt x="38" y="23"/>
                    <a:pt x="43" y="9"/>
                    <a:pt x="37" y="0"/>
                  </a:cubicBezTo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6" name="Freeform 482"/>
            <p:cNvSpPr>
              <a:spLocks/>
            </p:cNvSpPr>
            <p:nvPr/>
          </p:nvSpPr>
          <p:spPr bwMode="auto">
            <a:xfrm>
              <a:off x="2877162" y="1744812"/>
              <a:ext cx="102537" cy="108641"/>
            </a:xfrm>
            <a:custGeom>
              <a:avLst/>
              <a:gdLst>
                <a:gd name="T0" fmla="*/ 599 w 65"/>
                <a:gd name="T1" fmla="*/ 529 h 66"/>
                <a:gd name="T2" fmla="*/ 366 w 65"/>
                <a:gd name="T3" fmla="*/ 48 h 66"/>
                <a:gd name="T4" fmla="*/ 32 w 65"/>
                <a:gd name="T5" fmla="*/ 288 h 66"/>
                <a:gd name="T6" fmla="*/ 232 w 65"/>
                <a:gd name="T7" fmla="*/ 703 h 66"/>
                <a:gd name="T8" fmla="*/ 599 w 65"/>
                <a:gd name="T9" fmla="*/ 529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6">
                  <a:moveTo>
                    <a:pt x="59" y="46"/>
                  </a:moveTo>
                  <a:cubicBezTo>
                    <a:pt x="65" y="33"/>
                    <a:pt x="59" y="7"/>
                    <a:pt x="36" y="4"/>
                  </a:cubicBezTo>
                  <a:cubicBezTo>
                    <a:pt x="12" y="0"/>
                    <a:pt x="5" y="15"/>
                    <a:pt x="3" y="25"/>
                  </a:cubicBezTo>
                  <a:cubicBezTo>
                    <a:pt x="0" y="36"/>
                    <a:pt x="3" y="56"/>
                    <a:pt x="23" y="61"/>
                  </a:cubicBezTo>
                  <a:cubicBezTo>
                    <a:pt x="42" y="66"/>
                    <a:pt x="53" y="59"/>
                    <a:pt x="59" y="46"/>
                  </a:cubicBezTo>
                  <a:close/>
                </a:path>
              </a:pathLst>
            </a:custGeom>
            <a:solidFill>
              <a:srgbClr val="00AB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7" name="Freeform 483"/>
            <p:cNvSpPr>
              <a:spLocks/>
            </p:cNvSpPr>
            <p:nvPr/>
          </p:nvSpPr>
          <p:spPr bwMode="auto">
            <a:xfrm>
              <a:off x="2882116" y="1749662"/>
              <a:ext cx="66377" cy="77601"/>
            </a:xfrm>
            <a:custGeom>
              <a:avLst/>
              <a:gdLst>
                <a:gd name="T0" fmla="*/ 61 w 42"/>
                <a:gd name="T1" fmla="*/ 511 h 47"/>
                <a:gd name="T2" fmla="*/ 93 w 42"/>
                <a:gd name="T3" fmla="*/ 337 h 47"/>
                <a:gd name="T4" fmla="*/ 223 w 42"/>
                <a:gd name="T5" fmla="*/ 208 h 47"/>
                <a:gd name="T6" fmla="*/ 367 w 42"/>
                <a:gd name="T7" fmla="*/ 48 h 47"/>
                <a:gd name="T8" fmla="*/ 396 w 42"/>
                <a:gd name="T9" fmla="*/ 58 h 47"/>
                <a:gd name="T10" fmla="*/ 325 w 42"/>
                <a:gd name="T11" fmla="*/ 34 h 47"/>
                <a:gd name="T12" fmla="*/ 19 w 42"/>
                <a:gd name="T13" fmla="*/ 266 h 47"/>
                <a:gd name="T14" fmla="*/ 51 w 42"/>
                <a:gd name="T15" fmla="*/ 511 h 47"/>
                <a:gd name="T16" fmla="*/ 61 w 42"/>
                <a:gd name="T17" fmla="*/ 51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47">
                  <a:moveTo>
                    <a:pt x="6" y="44"/>
                  </a:moveTo>
                  <a:cubicBezTo>
                    <a:pt x="3" y="38"/>
                    <a:pt x="8" y="33"/>
                    <a:pt x="9" y="29"/>
                  </a:cubicBezTo>
                  <a:cubicBezTo>
                    <a:pt x="11" y="24"/>
                    <a:pt x="18" y="22"/>
                    <a:pt x="22" y="18"/>
                  </a:cubicBezTo>
                  <a:cubicBezTo>
                    <a:pt x="26" y="13"/>
                    <a:pt x="25" y="3"/>
                    <a:pt x="36" y="4"/>
                  </a:cubicBezTo>
                  <a:cubicBezTo>
                    <a:pt x="39" y="5"/>
                    <a:pt x="42" y="7"/>
                    <a:pt x="39" y="5"/>
                  </a:cubicBezTo>
                  <a:cubicBezTo>
                    <a:pt x="37" y="4"/>
                    <a:pt x="34" y="3"/>
                    <a:pt x="32" y="3"/>
                  </a:cubicBezTo>
                  <a:cubicBezTo>
                    <a:pt x="11" y="0"/>
                    <a:pt x="4" y="13"/>
                    <a:pt x="2" y="23"/>
                  </a:cubicBezTo>
                  <a:cubicBezTo>
                    <a:pt x="0" y="29"/>
                    <a:pt x="1" y="37"/>
                    <a:pt x="5" y="44"/>
                  </a:cubicBezTo>
                  <a:cubicBezTo>
                    <a:pt x="5" y="45"/>
                    <a:pt x="7" y="47"/>
                    <a:pt x="6" y="44"/>
                  </a:cubicBezTo>
                  <a:close/>
                </a:path>
              </a:pathLst>
            </a:custGeom>
            <a:solidFill>
              <a:srgbClr val="DEEE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8" name="Freeform 484"/>
            <p:cNvSpPr>
              <a:spLocks/>
            </p:cNvSpPr>
            <p:nvPr/>
          </p:nvSpPr>
          <p:spPr bwMode="auto">
            <a:xfrm>
              <a:off x="2896481" y="1761302"/>
              <a:ext cx="75293" cy="85361"/>
            </a:xfrm>
            <a:custGeom>
              <a:avLst/>
              <a:gdLst>
                <a:gd name="T0" fmla="*/ 352 w 48"/>
                <a:gd name="T1" fmla="*/ 10 h 52"/>
                <a:gd name="T2" fmla="*/ 352 w 48"/>
                <a:gd name="T3" fmla="*/ 34 h 52"/>
                <a:gd name="T4" fmla="*/ 361 w 48"/>
                <a:gd name="T5" fmla="*/ 264 h 52"/>
                <a:gd name="T6" fmla="*/ 250 w 48"/>
                <a:gd name="T7" fmla="*/ 399 h 52"/>
                <a:gd name="T8" fmla="*/ 41 w 48"/>
                <a:gd name="T9" fmla="*/ 470 h 52"/>
                <a:gd name="T10" fmla="*/ 0 w 48"/>
                <a:gd name="T11" fmla="*/ 457 h 52"/>
                <a:gd name="T12" fmla="*/ 120 w 48"/>
                <a:gd name="T13" fmla="*/ 538 h 52"/>
                <a:gd name="T14" fmla="*/ 440 w 48"/>
                <a:gd name="T15" fmla="*/ 389 h 52"/>
                <a:gd name="T16" fmla="*/ 352 w 48"/>
                <a:gd name="T17" fmla="*/ 1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2">
                  <a:moveTo>
                    <a:pt x="35" y="1"/>
                  </a:moveTo>
                  <a:cubicBezTo>
                    <a:pt x="34" y="0"/>
                    <a:pt x="34" y="2"/>
                    <a:pt x="35" y="3"/>
                  </a:cubicBezTo>
                  <a:cubicBezTo>
                    <a:pt x="40" y="11"/>
                    <a:pt x="39" y="16"/>
                    <a:pt x="36" y="23"/>
                  </a:cubicBezTo>
                  <a:cubicBezTo>
                    <a:pt x="34" y="27"/>
                    <a:pt x="28" y="33"/>
                    <a:pt x="25" y="35"/>
                  </a:cubicBezTo>
                  <a:cubicBezTo>
                    <a:pt x="19" y="39"/>
                    <a:pt x="14" y="44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43"/>
                    <a:pt x="7" y="46"/>
                    <a:pt x="12" y="47"/>
                  </a:cubicBezTo>
                  <a:cubicBezTo>
                    <a:pt x="29" y="52"/>
                    <a:pt x="39" y="46"/>
                    <a:pt x="44" y="34"/>
                  </a:cubicBezTo>
                  <a:cubicBezTo>
                    <a:pt x="48" y="25"/>
                    <a:pt x="46" y="9"/>
                    <a:pt x="35" y="1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9" name="Freeform 485"/>
            <p:cNvSpPr>
              <a:spLocks/>
            </p:cNvSpPr>
            <p:nvPr/>
          </p:nvSpPr>
          <p:spPr bwMode="auto">
            <a:xfrm>
              <a:off x="2915304" y="1817077"/>
              <a:ext cx="50525" cy="29585"/>
            </a:xfrm>
            <a:custGeom>
              <a:avLst/>
              <a:gdLst>
                <a:gd name="T0" fmla="*/ 325 w 32"/>
                <a:gd name="T1" fmla="*/ 0 h 18"/>
                <a:gd name="T2" fmla="*/ 0 w 32"/>
                <a:gd name="T3" fmla="*/ 149 h 18"/>
                <a:gd name="T4" fmla="*/ 325 w 32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8">
                  <a:moveTo>
                    <a:pt x="32" y="0"/>
                  </a:moveTo>
                  <a:cubicBezTo>
                    <a:pt x="27" y="12"/>
                    <a:pt x="17" y="18"/>
                    <a:pt x="0" y="13"/>
                  </a:cubicBezTo>
                  <a:cubicBezTo>
                    <a:pt x="11" y="13"/>
                    <a:pt x="24" y="10"/>
                    <a:pt x="32" y="0"/>
                  </a:cubicBezTo>
                  <a:close/>
                </a:path>
              </a:pathLst>
            </a:custGeom>
            <a:solidFill>
              <a:srgbClr val="006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0" name="Freeform 486"/>
            <p:cNvSpPr>
              <a:spLocks/>
            </p:cNvSpPr>
            <p:nvPr/>
          </p:nvSpPr>
          <p:spPr bwMode="auto">
            <a:xfrm>
              <a:off x="2877162" y="1744812"/>
              <a:ext cx="102537" cy="108641"/>
            </a:xfrm>
            <a:custGeom>
              <a:avLst/>
              <a:gdLst>
                <a:gd name="T0" fmla="*/ 599 w 65"/>
                <a:gd name="T1" fmla="*/ 529 h 66"/>
                <a:gd name="T2" fmla="*/ 366 w 65"/>
                <a:gd name="T3" fmla="*/ 48 h 66"/>
                <a:gd name="T4" fmla="*/ 32 w 65"/>
                <a:gd name="T5" fmla="*/ 288 h 66"/>
                <a:gd name="T6" fmla="*/ 232 w 65"/>
                <a:gd name="T7" fmla="*/ 703 h 66"/>
                <a:gd name="T8" fmla="*/ 599 w 65"/>
                <a:gd name="T9" fmla="*/ 529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6">
                  <a:moveTo>
                    <a:pt x="59" y="46"/>
                  </a:moveTo>
                  <a:cubicBezTo>
                    <a:pt x="65" y="33"/>
                    <a:pt x="59" y="7"/>
                    <a:pt x="36" y="4"/>
                  </a:cubicBezTo>
                  <a:cubicBezTo>
                    <a:pt x="12" y="0"/>
                    <a:pt x="5" y="15"/>
                    <a:pt x="3" y="25"/>
                  </a:cubicBezTo>
                  <a:cubicBezTo>
                    <a:pt x="0" y="36"/>
                    <a:pt x="3" y="56"/>
                    <a:pt x="23" y="61"/>
                  </a:cubicBezTo>
                  <a:cubicBezTo>
                    <a:pt x="42" y="66"/>
                    <a:pt x="53" y="59"/>
                    <a:pt x="59" y="46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1" name="Oval 487"/>
            <p:cNvSpPr>
              <a:spLocks noChangeArrowheads="1"/>
            </p:cNvSpPr>
            <p:nvPr/>
          </p:nvSpPr>
          <p:spPr bwMode="auto">
            <a:xfrm>
              <a:off x="2883602" y="1757907"/>
              <a:ext cx="15851" cy="164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2" name="Oval 488"/>
            <p:cNvSpPr>
              <a:spLocks noChangeArrowheads="1"/>
            </p:cNvSpPr>
            <p:nvPr/>
          </p:nvSpPr>
          <p:spPr bwMode="auto">
            <a:xfrm>
              <a:off x="2899453" y="1749662"/>
              <a:ext cx="9412" cy="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3" name="Oval 489"/>
            <p:cNvSpPr>
              <a:spLocks noChangeArrowheads="1"/>
            </p:cNvSpPr>
            <p:nvPr/>
          </p:nvSpPr>
          <p:spPr bwMode="auto">
            <a:xfrm>
              <a:off x="2880630" y="1777792"/>
              <a:ext cx="7926" cy="8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4" name="Freeform 490"/>
            <p:cNvSpPr>
              <a:spLocks/>
            </p:cNvSpPr>
            <p:nvPr/>
          </p:nvSpPr>
          <p:spPr bwMode="auto">
            <a:xfrm>
              <a:off x="2834562" y="1700191"/>
              <a:ext cx="67863" cy="98941"/>
            </a:xfrm>
            <a:custGeom>
              <a:avLst/>
              <a:gdLst>
                <a:gd name="T0" fmla="*/ 436 w 43"/>
                <a:gd name="T1" fmla="*/ 0 h 60"/>
                <a:gd name="T2" fmla="*/ 10 w 43"/>
                <a:gd name="T3" fmla="*/ 694 h 60"/>
                <a:gd name="T4" fmla="*/ 436 w 43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60">
                  <a:moveTo>
                    <a:pt x="43" y="0"/>
                  </a:moveTo>
                  <a:cubicBezTo>
                    <a:pt x="25" y="6"/>
                    <a:pt x="0" y="24"/>
                    <a:pt x="1" y="60"/>
                  </a:cubicBezTo>
                  <a:cubicBezTo>
                    <a:pt x="5" y="44"/>
                    <a:pt x="24" y="9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55" name="Group 54"/>
            <p:cNvGrpSpPr/>
            <p:nvPr/>
          </p:nvGrpSpPr>
          <p:grpSpPr>
            <a:xfrm rot="18244602">
              <a:off x="2245038" y="1752122"/>
              <a:ext cx="400130" cy="228851"/>
              <a:chOff x="1860550" y="3822700"/>
              <a:chExt cx="1309688" cy="733426"/>
            </a:xfrm>
          </p:grpSpPr>
          <p:sp>
            <p:nvSpPr>
              <p:cNvPr id="567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68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69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0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1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2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3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4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5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6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7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8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9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0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1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2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3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4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5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6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7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8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89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0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1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2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3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4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5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6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7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56" name="Freeform 507"/>
            <p:cNvSpPr>
              <a:spLocks/>
            </p:cNvSpPr>
            <p:nvPr/>
          </p:nvSpPr>
          <p:spPr bwMode="auto">
            <a:xfrm>
              <a:off x="2711716" y="1490669"/>
              <a:ext cx="225383" cy="229408"/>
            </a:xfrm>
            <a:custGeom>
              <a:avLst/>
              <a:gdLst>
                <a:gd name="T0" fmla="*/ 687 w 143"/>
                <a:gd name="T1" fmla="*/ 10 h 139"/>
                <a:gd name="T2" fmla="*/ 60 w 143"/>
                <a:gd name="T3" fmla="*/ 718 h 139"/>
                <a:gd name="T4" fmla="*/ 576 w 143"/>
                <a:gd name="T5" fmla="*/ 1504 h 139"/>
                <a:gd name="T6" fmla="*/ 1257 w 143"/>
                <a:gd name="T7" fmla="*/ 1239 h 139"/>
                <a:gd name="T8" fmla="*/ 1295 w 143"/>
                <a:gd name="T9" fmla="*/ 429 h 139"/>
                <a:gd name="T10" fmla="*/ 687 w 143"/>
                <a:gd name="T11" fmla="*/ 1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39">
                  <a:moveTo>
                    <a:pt x="68" y="1"/>
                  </a:moveTo>
                  <a:cubicBezTo>
                    <a:pt x="40" y="1"/>
                    <a:pt x="12" y="23"/>
                    <a:pt x="6" y="62"/>
                  </a:cubicBezTo>
                  <a:cubicBezTo>
                    <a:pt x="0" y="100"/>
                    <a:pt x="30" y="121"/>
                    <a:pt x="57" y="130"/>
                  </a:cubicBezTo>
                  <a:cubicBezTo>
                    <a:pt x="85" y="139"/>
                    <a:pt x="105" y="130"/>
                    <a:pt x="124" y="107"/>
                  </a:cubicBezTo>
                  <a:cubicBezTo>
                    <a:pt x="143" y="84"/>
                    <a:pt x="138" y="52"/>
                    <a:pt x="128" y="37"/>
                  </a:cubicBezTo>
                  <a:cubicBezTo>
                    <a:pt x="118" y="22"/>
                    <a:pt x="96" y="0"/>
                    <a:pt x="68" y="1"/>
                  </a:cubicBezTo>
                  <a:close/>
                </a:path>
              </a:pathLst>
            </a:custGeom>
            <a:solidFill>
              <a:srgbClr val="FDD3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7" name="Freeform 508"/>
            <p:cNvSpPr>
              <a:spLocks/>
            </p:cNvSpPr>
            <p:nvPr/>
          </p:nvSpPr>
          <p:spPr bwMode="auto">
            <a:xfrm>
              <a:off x="2716174" y="1498914"/>
              <a:ext cx="158016" cy="191577"/>
            </a:xfrm>
            <a:custGeom>
              <a:avLst/>
              <a:gdLst>
                <a:gd name="T0" fmla="*/ 182 w 100"/>
                <a:gd name="T1" fmla="*/ 708 h 116"/>
                <a:gd name="T2" fmla="*/ 743 w 100"/>
                <a:gd name="T3" fmla="*/ 82 h 116"/>
                <a:gd name="T4" fmla="*/ 1018 w 100"/>
                <a:gd name="T5" fmla="*/ 150 h 116"/>
                <a:gd name="T6" fmla="*/ 692 w 100"/>
                <a:gd name="T7" fmla="*/ 0 h 116"/>
                <a:gd name="T8" fmla="*/ 61 w 100"/>
                <a:gd name="T9" fmla="*/ 661 h 116"/>
                <a:gd name="T10" fmla="*/ 427 w 100"/>
                <a:gd name="T11" fmla="*/ 1345 h 116"/>
                <a:gd name="T12" fmla="*/ 182 w 100"/>
                <a:gd name="T13" fmla="*/ 708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116">
                  <a:moveTo>
                    <a:pt x="18" y="61"/>
                  </a:moveTo>
                  <a:cubicBezTo>
                    <a:pt x="24" y="24"/>
                    <a:pt x="46" y="7"/>
                    <a:pt x="73" y="7"/>
                  </a:cubicBezTo>
                  <a:cubicBezTo>
                    <a:pt x="82" y="6"/>
                    <a:pt x="93" y="9"/>
                    <a:pt x="100" y="13"/>
                  </a:cubicBezTo>
                  <a:cubicBezTo>
                    <a:pt x="91" y="7"/>
                    <a:pt x="81" y="0"/>
                    <a:pt x="68" y="0"/>
                  </a:cubicBezTo>
                  <a:cubicBezTo>
                    <a:pt x="41" y="0"/>
                    <a:pt x="11" y="20"/>
                    <a:pt x="6" y="57"/>
                  </a:cubicBezTo>
                  <a:cubicBezTo>
                    <a:pt x="0" y="88"/>
                    <a:pt x="19" y="106"/>
                    <a:pt x="42" y="116"/>
                  </a:cubicBezTo>
                  <a:cubicBezTo>
                    <a:pt x="23" y="105"/>
                    <a:pt x="14" y="88"/>
                    <a:pt x="18" y="61"/>
                  </a:cubicBezTo>
                  <a:close/>
                </a:path>
              </a:pathLst>
            </a:custGeom>
            <a:solidFill>
              <a:srgbClr val="FDF4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8" name="Freeform 509"/>
            <p:cNvSpPr>
              <a:spLocks/>
            </p:cNvSpPr>
            <p:nvPr/>
          </p:nvSpPr>
          <p:spPr bwMode="auto">
            <a:xfrm>
              <a:off x="2782551" y="1518799"/>
              <a:ext cx="150090" cy="196427"/>
            </a:xfrm>
            <a:custGeom>
              <a:avLst/>
              <a:gdLst>
                <a:gd name="T0" fmla="*/ 823 w 95"/>
                <a:gd name="T1" fmla="*/ 255 h 119"/>
                <a:gd name="T2" fmla="*/ 622 w 95"/>
                <a:gd name="T3" fmla="*/ 24 h 119"/>
                <a:gd name="T4" fmla="*/ 721 w 95"/>
                <a:gd name="T5" fmla="*/ 184 h 119"/>
                <a:gd name="T6" fmla="*/ 762 w 95"/>
                <a:gd name="T7" fmla="*/ 592 h 119"/>
                <a:gd name="T8" fmla="*/ 609 w 95"/>
                <a:gd name="T9" fmla="*/ 960 h 119"/>
                <a:gd name="T10" fmla="*/ 61 w 95"/>
                <a:gd name="T11" fmla="*/ 1229 h 119"/>
                <a:gd name="T12" fmla="*/ 0 w 95"/>
                <a:gd name="T13" fmla="*/ 1205 h 119"/>
                <a:gd name="T14" fmla="*/ 163 w 95"/>
                <a:gd name="T15" fmla="*/ 1286 h 119"/>
                <a:gd name="T16" fmla="*/ 785 w 95"/>
                <a:gd name="T17" fmla="*/ 1018 h 119"/>
                <a:gd name="T18" fmla="*/ 823 w 95"/>
                <a:gd name="T19" fmla="*/ 255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119">
                  <a:moveTo>
                    <a:pt x="81" y="22"/>
                  </a:moveTo>
                  <a:cubicBezTo>
                    <a:pt x="76" y="15"/>
                    <a:pt x="70" y="8"/>
                    <a:pt x="61" y="2"/>
                  </a:cubicBezTo>
                  <a:cubicBezTo>
                    <a:pt x="57" y="0"/>
                    <a:pt x="66" y="8"/>
                    <a:pt x="71" y="16"/>
                  </a:cubicBezTo>
                  <a:cubicBezTo>
                    <a:pt x="77" y="24"/>
                    <a:pt x="76" y="37"/>
                    <a:pt x="75" y="51"/>
                  </a:cubicBezTo>
                  <a:cubicBezTo>
                    <a:pt x="75" y="63"/>
                    <a:pt x="68" y="73"/>
                    <a:pt x="60" y="83"/>
                  </a:cubicBezTo>
                  <a:cubicBezTo>
                    <a:pt x="43" y="105"/>
                    <a:pt x="32" y="115"/>
                    <a:pt x="6" y="106"/>
                  </a:cubicBezTo>
                  <a:cubicBezTo>
                    <a:pt x="4" y="105"/>
                    <a:pt x="2" y="105"/>
                    <a:pt x="0" y="104"/>
                  </a:cubicBezTo>
                  <a:cubicBezTo>
                    <a:pt x="5" y="107"/>
                    <a:pt x="11" y="109"/>
                    <a:pt x="16" y="111"/>
                  </a:cubicBezTo>
                  <a:cubicBezTo>
                    <a:pt x="42" y="119"/>
                    <a:pt x="59" y="110"/>
                    <a:pt x="77" y="88"/>
                  </a:cubicBezTo>
                  <a:cubicBezTo>
                    <a:pt x="95" y="66"/>
                    <a:pt x="91" y="36"/>
                    <a:pt x="81" y="22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9" name="Freeform 510"/>
            <p:cNvSpPr>
              <a:spLocks/>
            </p:cNvSpPr>
            <p:nvPr/>
          </p:nvSpPr>
          <p:spPr bwMode="auto">
            <a:xfrm>
              <a:off x="2807814" y="1555174"/>
              <a:ext cx="124828" cy="160052"/>
            </a:xfrm>
            <a:custGeom>
              <a:avLst/>
              <a:gdLst>
                <a:gd name="T0" fmla="*/ 0 w 79"/>
                <a:gd name="T1" fmla="*/ 1031 h 97"/>
                <a:gd name="T2" fmla="*/ 622 w 79"/>
                <a:gd name="T3" fmla="*/ 765 h 97"/>
                <a:gd name="T4" fmla="*/ 660 w 79"/>
                <a:gd name="T5" fmla="*/ 0 h 97"/>
                <a:gd name="T6" fmla="*/ 539 w 79"/>
                <a:gd name="T7" fmla="*/ 742 h 97"/>
                <a:gd name="T8" fmla="*/ 0 w 79"/>
                <a:gd name="T9" fmla="*/ 1031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97">
                  <a:moveTo>
                    <a:pt x="0" y="89"/>
                  </a:moveTo>
                  <a:cubicBezTo>
                    <a:pt x="26" y="97"/>
                    <a:pt x="43" y="88"/>
                    <a:pt x="61" y="66"/>
                  </a:cubicBezTo>
                  <a:cubicBezTo>
                    <a:pt x="79" y="44"/>
                    <a:pt x="75" y="14"/>
                    <a:pt x="65" y="0"/>
                  </a:cubicBezTo>
                  <a:cubicBezTo>
                    <a:pt x="69" y="12"/>
                    <a:pt x="73" y="41"/>
                    <a:pt x="53" y="64"/>
                  </a:cubicBezTo>
                  <a:cubicBezTo>
                    <a:pt x="32" y="87"/>
                    <a:pt x="17" y="93"/>
                    <a:pt x="0" y="89"/>
                  </a:cubicBezTo>
                  <a:close/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0" name="Freeform 511"/>
            <p:cNvSpPr>
              <a:spLocks/>
            </p:cNvSpPr>
            <p:nvPr/>
          </p:nvSpPr>
          <p:spPr bwMode="auto">
            <a:xfrm>
              <a:off x="2711716" y="1490669"/>
              <a:ext cx="225383" cy="229408"/>
            </a:xfrm>
            <a:custGeom>
              <a:avLst/>
              <a:gdLst>
                <a:gd name="T0" fmla="*/ 687 w 143"/>
                <a:gd name="T1" fmla="*/ 10 h 139"/>
                <a:gd name="T2" fmla="*/ 60 w 143"/>
                <a:gd name="T3" fmla="*/ 718 h 139"/>
                <a:gd name="T4" fmla="*/ 576 w 143"/>
                <a:gd name="T5" fmla="*/ 1504 h 139"/>
                <a:gd name="T6" fmla="*/ 1257 w 143"/>
                <a:gd name="T7" fmla="*/ 1239 h 139"/>
                <a:gd name="T8" fmla="*/ 1295 w 143"/>
                <a:gd name="T9" fmla="*/ 429 h 139"/>
                <a:gd name="T10" fmla="*/ 687 w 143"/>
                <a:gd name="T11" fmla="*/ 1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39">
                  <a:moveTo>
                    <a:pt x="68" y="1"/>
                  </a:moveTo>
                  <a:cubicBezTo>
                    <a:pt x="40" y="1"/>
                    <a:pt x="12" y="23"/>
                    <a:pt x="6" y="62"/>
                  </a:cubicBezTo>
                  <a:cubicBezTo>
                    <a:pt x="0" y="100"/>
                    <a:pt x="30" y="121"/>
                    <a:pt x="57" y="130"/>
                  </a:cubicBezTo>
                  <a:cubicBezTo>
                    <a:pt x="85" y="139"/>
                    <a:pt x="105" y="130"/>
                    <a:pt x="124" y="107"/>
                  </a:cubicBezTo>
                  <a:cubicBezTo>
                    <a:pt x="143" y="84"/>
                    <a:pt x="138" y="52"/>
                    <a:pt x="128" y="37"/>
                  </a:cubicBezTo>
                  <a:cubicBezTo>
                    <a:pt x="118" y="22"/>
                    <a:pt x="96" y="0"/>
                    <a:pt x="68" y="1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1" name="Freeform 512"/>
            <p:cNvSpPr>
              <a:spLocks/>
            </p:cNvSpPr>
            <p:nvPr/>
          </p:nvSpPr>
          <p:spPr bwMode="auto">
            <a:xfrm>
              <a:off x="2782551" y="1560024"/>
              <a:ext cx="94612" cy="94091"/>
            </a:xfrm>
            <a:custGeom>
              <a:avLst/>
              <a:gdLst>
                <a:gd name="T0" fmla="*/ 325 w 60"/>
                <a:gd name="T1" fmla="*/ 10 h 57"/>
                <a:gd name="T2" fmla="*/ 10 w 60"/>
                <a:gd name="T3" fmla="*/ 337 h 57"/>
                <a:gd name="T4" fmla="*/ 325 w 60"/>
                <a:gd name="T5" fmla="*/ 660 h 57"/>
                <a:gd name="T6" fmla="*/ 598 w 60"/>
                <a:gd name="T7" fmla="*/ 419 h 57"/>
                <a:gd name="T8" fmla="*/ 325 w 60"/>
                <a:gd name="T9" fmla="*/ 1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7">
                  <a:moveTo>
                    <a:pt x="32" y="1"/>
                  </a:moveTo>
                  <a:cubicBezTo>
                    <a:pt x="12" y="0"/>
                    <a:pt x="2" y="12"/>
                    <a:pt x="1" y="29"/>
                  </a:cubicBezTo>
                  <a:cubicBezTo>
                    <a:pt x="0" y="46"/>
                    <a:pt x="15" y="56"/>
                    <a:pt x="32" y="57"/>
                  </a:cubicBezTo>
                  <a:cubicBezTo>
                    <a:pt x="48" y="57"/>
                    <a:pt x="57" y="48"/>
                    <a:pt x="59" y="36"/>
                  </a:cubicBezTo>
                  <a:cubicBezTo>
                    <a:pt x="60" y="23"/>
                    <a:pt x="51" y="1"/>
                    <a:pt x="32" y="1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2" name="Freeform 513"/>
            <p:cNvSpPr>
              <a:spLocks/>
            </p:cNvSpPr>
            <p:nvPr/>
          </p:nvSpPr>
          <p:spPr bwMode="auto">
            <a:xfrm>
              <a:off x="2774625" y="1553234"/>
              <a:ext cx="93125" cy="100881"/>
            </a:xfrm>
            <a:custGeom>
              <a:avLst/>
              <a:gdLst>
                <a:gd name="T0" fmla="*/ 315 w 59"/>
                <a:gd name="T1" fmla="*/ 0 h 61"/>
                <a:gd name="T2" fmla="*/ 0 w 59"/>
                <a:gd name="T3" fmla="*/ 324 h 61"/>
                <a:gd name="T4" fmla="*/ 306 w 59"/>
                <a:gd name="T5" fmla="*/ 699 h 61"/>
                <a:gd name="T6" fmla="*/ 589 w 59"/>
                <a:gd name="T7" fmla="*/ 406 h 61"/>
                <a:gd name="T8" fmla="*/ 315 w 5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1">
                  <a:moveTo>
                    <a:pt x="31" y="0"/>
                  </a:moveTo>
                  <a:cubicBezTo>
                    <a:pt x="12" y="0"/>
                    <a:pt x="1" y="12"/>
                    <a:pt x="0" y="28"/>
                  </a:cubicBezTo>
                  <a:cubicBezTo>
                    <a:pt x="0" y="46"/>
                    <a:pt x="14" y="59"/>
                    <a:pt x="30" y="60"/>
                  </a:cubicBezTo>
                  <a:cubicBezTo>
                    <a:pt x="47" y="61"/>
                    <a:pt x="57" y="47"/>
                    <a:pt x="58" y="35"/>
                  </a:cubicBezTo>
                  <a:cubicBezTo>
                    <a:pt x="59" y="23"/>
                    <a:pt x="50" y="1"/>
                    <a:pt x="31" y="0"/>
                  </a:cubicBezTo>
                  <a:close/>
                </a:path>
              </a:pathLst>
            </a:custGeom>
            <a:solidFill>
              <a:srgbClr val="00AB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3" name="Freeform 514"/>
            <p:cNvSpPr>
              <a:spLocks/>
            </p:cNvSpPr>
            <p:nvPr/>
          </p:nvSpPr>
          <p:spPr bwMode="auto">
            <a:xfrm>
              <a:off x="2774625" y="1553234"/>
              <a:ext cx="93125" cy="100881"/>
            </a:xfrm>
            <a:custGeom>
              <a:avLst/>
              <a:gdLst>
                <a:gd name="T0" fmla="*/ 315 w 59"/>
                <a:gd name="T1" fmla="*/ 0 h 61"/>
                <a:gd name="T2" fmla="*/ 0 w 59"/>
                <a:gd name="T3" fmla="*/ 324 h 61"/>
                <a:gd name="T4" fmla="*/ 306 w 59"/>
                <a:gd name="T5" fmla="*/ 699 h 61"/>
                <a:gd name="T6" fmla="*/ 589 w 59"/>
                <a:gd name="T7" fmla="*/ 406 h 61"/>
                <a:gd name="T8" fmla="*/ 315 w 5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1">
                  <a:moveTo>
                    <a:pt x="31" y="0"/>
                  </a:moveTo>
                  <a:cubicBezTo>
                    <a:pt x="12" y="0"/>
                    <a:pt x="1" y="12"/>
                    <a:pt x="0" y="28"/>
                  </a:cubicBezTo>
                  <a:cubicBezTo>
                    <a:pt x="0" y="46"/>
                    <a:pt x="14" y="59"/>
                    <a:pt x="30" y="60"/>
                  </a:cubicBezTo>
                  <a:cubicBezTo>
                    <a:pt x="47" y="61"/>
                    <a:pt x="57" y="47"/>
                    <a:pt x="58" y="35"/>
                  </a:cubicBezTo>
                  <a:cubicBezTo>
                    <a:pt x="59" y="23"/>
                    <a:pt x="50" y="1"/>
                    <a:pt x="31" y="0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4" name="Freeform 515"/>
            <p:cNvSpPr>
              <a:spLocks/>
            </p:cNvSpPr>
            <p:nvPr/>
          </p:nvSpPr>
          <p:spPr bwMode="auto">
            <a:xfrm>
              <a:off x="2781065" y="1558570"/>
              <a:ext cx="66377" cy="54321"/>
            </a:xfrm>
            <a:custGeom>
              <a:avLst/>
              <a:gdLst>
                <a:gd name="T0" fmla="*/ 10 w 42"/>
                <a:gd name="T1" fmla="*/ 288 h 33"/>
                <a:gd name="T2" fmla="*/ 131 w 42"/>
                <a:gd name="T3" fmla="*/ 183 h 33"/>
                <a:gd name="T4" fmla="*/ 233 w 42"/>
                <a:gd name="T5" fmla="*/ 105 h 33"/>
                <a:gd name="T6" fmla="*/ 428 w 42"/>
                <a:gd name="T7" fmla="*/ 92 h 33"/>
                <a:gd name="T8" fmla="*/ 265 w 42"/>
                <a:gd name="T9" fmla="*/ 0 h 33"/>
                <a:gd name="T10" fmla="*/ 0 w 42"/>
                <a:gd name="T11" fmla="*/ 275 h 33"/>
                <a:gd name="T12" fmla="*/ 10 w 42"/>
                <a:gd name="T13" fmla="*/ 380 h 33"/>
                <a:gd name="T14" fmla="*/ 10 w 42"/>
                <a:gd name="T15" fmla="*/ 288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33">
                  <a:moveTo>
                    <a:pt x="1" y="25"/>
                  </a:moveTo>
                  <a:cubicBezTo>
                    <a:pt x="2" y="17"/>
                    <a:pt x="8" y="18"/>
                    <a:pt x="13" y="16"/>
                  </a:cubicBezTo>
                  <a:cubicBezTo>
                    <a:pt x="17" y="15"/>
                    <a:pt x="17" y="8"/>
                    <a:pt x="23" y="9"/>
                  </a:cubicBezTo>
                  <a:cubicBezTo>
                    <a:pt x="29" y="9"/>
                    <a:pt x="38" y="5"/>
                    <a:pt x="42" y="8"/>
                  </a:cubicBezTo>
                  <a:cubicBezTo>
                    <a:pt x="38" y="4"/>
                    <a:pt x="33" y="1"/>
                    <a:pt x="26" y="0"/>
                  </a:cubicBezTo>
                  <a:cubicBezTo>
                    <a:pt x="10" y="0"/>
                    <a:pt x="1" y="10"/>
                    <a:pt x="0" y="24"/>
                  </a:cubicBezTo>
                  <a:cubicBezTo>
                    <a:pt x="0" y="27"/>
                    <a:pt x="0" y="30"/>
                    <a:pt x="1" y="33"/>
                  </a:cubicBezTo>
                  <a:cubicBezTo>
                    <a:pt x="2" y="31"/>
                    <a:pt x="1" y="31"/>
                    <a:pt x="1" y="25"/>
                  </a:cubicBezTo>
                  <a:close/>
                </a:path>
              </a:pathLst>
            </a:custGeom>
            <a:solidFill>
              <a:srgbClr val="DEEE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5" name="Freeform 516"/>
            <p:cNvSpPr>
              <a:spLocks/>
            </p:cNvSpPr>
            <p:nvPr/>
          </p:nvSpPr>
          <p:spPr bwMode="auto">
            <a:xfrm>
              <a:off x="2790476" y="1576515"/>
              <a:ext cx="70835" cy="64506"/>
            </a:xfrm>
            <a:custGeom>
              <a:avLst/>
              <a:gdLst>
                <a:gd name="T0" fmla="*/ 385 w 45"/>
                <a:gd name="T1" fmla="*/ 0 h 39"/>
                <a:gd name="T2" fmla="*/ 413 w 45"/>
                <a:gd name="T3" fmla="*/ 174 h 39"/>
                <a:gd name="T4" fmla="*/ 315 w 45"/>
                <a:gd name="T5" fmla="*/ 304 h 39"/>
                <a:gd name="T6" fmla="*/ 153 w 45"/>
                <a:gd name="T7" fmla="*/ 338 h 39"/>
                <a:gd name="T8" fmla="*/ 0 w 45"/>
                <a:gd name="T9" fmla="*/ 338 h 39"/>
                <a:gd name="T10" fmla="*/ 213 w 45"/>
                <a:gd name="T11" fmla="*/ 454 h 39"/>
                <a:gd name="T12" fmla="*/ 445 w 45"/>
                <a:gd name="T13" fmla="*/ 246 h 39"/>
                <a:gd name="T14" fmla="*/ 385 w 45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39">
                  <a:moveTo>
                    <a:pt x="38" y="0"/>
                  </a:moveTo>
                  <a:cubicBezTo>
                    <a:pt x="40" y="5"/>
                    <a:pt x="42" y="9"/>
                    <a:pt x="41" y="15"/>
                  </a:cubicBezTo>
                  <a:cubicBezTo>
                    <a:pt x="41" y="22"/>
                    <a:pt x="37" y="23"/>
                    <a:pt x="31" y="26"/>
                  </a:cubicBezTo>
                  <a:cubicBezTo>
                    <a:pt x="28" y="28"/>
                    <a:pt x="20" y="29"/>
                    <a:pt x="15" y="29"/>
                  </a:cubicBezTo>
                  <a:cubicBezTo>
                    <a:pt x="9" y="29"/>
                    <a:pt x="5" y="33"/>
                    <a:pt x="0" y="29"/>
                  </a:cubicBezTo>
                  <a:cubicBezTo>
                    <a:pt x="5" y="35"/>
                    <a:pt x="13" y="38"/>
                    <a:pt x="21" y="39"/>
                  </a:cubicBezTo>
                  <a:cubicBezTo>
                    <a:pt x="35" y="39"/>
                    <a:pt x="43" y="31"/>
                    <a:pt x="44" y="21"/>
                  </a:cubicBezTo>
                  <a:cubicBezTo>
                    <a:pt x="45" y="15"/>
                    <a:pt x="43" y="7"/>
                    <a:pt x="38" y="0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6" name="Freeform 517"/>
            <p:cNvSpPr>
              <a:spLocks/>
            </p:cNvSpPr>
            <p:nvPr/>
          </p:nvSpPr>
          <p:spPr bwMode="auto">
            <a:xfrm>
              <a:off x="2826637" y="1612890"/>
              <a:ext cx="33188" cy="28130"/>
            </a:xfrm>
            <a:custGeom>
              <a:avLst/>
              <a:gdLst>
                <a:gd name="T0" fmla="*/ 214 w 21"/>
                <a:gd name="T1" fmla="*/ 0 h 17"/>
                <a:gd name="T2" fmla="*/ 0 w 21"/>
                <a:gd name="T3" fmla="*/ 198 h 17"/>
                <a:gd name="T4" fmla="*/ 214 w 21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21" y="0"/>
                  </a:moveTo>
                  <a:cubicBezTo>
                    <a:pt x="20" y="10"/>
                    <a:pt x="13" y="17"/>
                    <a:pt x="0" y="17"/>
                  </a:cubicBezTo>
                  <a:cubicBezTo>
                    <a:pt x="4" y="16"/>
                    <a:pt x="15" y="15"/>
                    <a:pt x="21" y="0"/>
                  </a:cubicBezTo>
                  <a:close/>
                </a:path>
              </a:pathLst>
            </a:custGeom>
            <a:solidFill>
              <a:srgbClr val="006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7" name="Oval 518"/>
            <p:cNvSpPr>
              <a:spLocks noChangeArrowheads="1"/>
            </p:cNvSpPr>
            <p:nvPr/>
          </p:nvSpPr>
          <p:spPr bwMode="auto">
            <a:xfrm>
              <a:off x="2776111" y="1566815"/>
              <a:ext cx="14365" cy="14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8" name="Oval 519"/>
            <p:cNvSpPr>
              <a:spLocks noChangeArrowheads="1"/>
            </p:cNvSpPr>
            <p:nvPr/>
          </p:nvSpPr>
          <p:spPr bwMode="auto">
            <a:xfrm>
              <a:off x="2790476" y="1558570"/>
              <a:ext cx="7926" cy="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9" name="Oval 520"/>
            <p:cNvSpPr>
              <a:spLocks noChangeArrowheads="1"/>
            </p:cNvSpPr>
            <p:nvPr/>
          </p:nvSpPr>
          <p:spPr bwMode="auto">
            <a:xfrm>
              <a:off x="2773139" y="1583305"/>
              <a:ext cx="7926" cy="8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0" name="Freeform 521"/>
            <p:cNvSpPr>
              <a:spLocks/>
            </p:cNvSpPr>
            <p:nvPr/>
          </p:nvSpPr>
          <p:spPr bwMode="auto">
            <a:xfrm>
              <a:off x="2725586" y="1502309"/>
              <a:ext cx="71330" cy="103791"/>
            </a:xfrm>
            <a:custGeom>
              <a:avLst/>
              <a:gdLst>
                <a:gd name="T0" fmla="*/ 461 w 45"/>
                <a:gd name="T1" fmla="*/ 0 h 63"/>
                <a:gd name="T2" fmla="*/ 0 w 45"/>
                <a:gd name="T3" fmla="*/ 727 h 63"/>
                <a:gd name="T4" fmla="*/ 461 w 45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3">
                  <a:moveTo>
                    <a:pt x="45" y="0"/>
                  </a:moveTo>
                  <a:cubicBezTo>
                    <a:pt x="25" y="5"/>
                    <a:pt x="3" y="29"/>
                    <a:pt x="0" y="63"/>
                  </a:cubicBezTo>
                  <a:cubicBezTo>
                    <a:pt x="3" y="47"/>
                    <a:pt x="25" y="1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457603" y="1396808"/>
              <a:ext cx="271450" cy="342899"/>
              <a:chOff x="2397125" y="4632325"/>
              <a:chExt cx="869950" cy="1122363"/>
            </a:xfrm>
          </p:grpSpPr>
          <p:sp>
            <p:nvSpPr>
              <p:cNvPr id="547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8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9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50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51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52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53" name="Group 552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554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55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56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57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58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59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60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61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62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63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64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65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66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2561176" y="1197956"/>
              <a:ext cx="271450" cy="342899"/>
              <a:chOff x="2397125" y="4632325"/>
              <a:chExt cx="869950" cy="1122363"/>
            </a:xfrm>
          </p:grpSpPr>
          <p:sp>
            <p:nvSpPr>
              <p:cNvPr id="527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8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9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30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31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32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33" name="Group 532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534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35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36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37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38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39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40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41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42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43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44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45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46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2317980" y="1928955"/>
              <a:ext cx="271450" cy="342899"/>
              <a:chOff x="2397125" y="4632325"/>
              <a:chExt cx="869950" cy="1122363"/>
            </a:xfrm>
          </p:grpSpPr>
          <p:sp>
            <p:nvSpPr>
              <p:cNvPr id="507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8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9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0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1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2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13" name="Group 512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514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15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16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17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18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19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0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1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2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3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4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5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6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 rot="256477">
              <a:off x="2575080" y="2048568"/>
              <a:ext cx="408662" cy="224073"/>
              <a:chOff x="1860550" y="3822700"/>
              <a:chExt cx="1309688" cy="733426"/>
            </a:xfrm>
          </p:grpSpPr>
          <p:sp>
            <p:nvSpPr>
              <p:cNvPr id="476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7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8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9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0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1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2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3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4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5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6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7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8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9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0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1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2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3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4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5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6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7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8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9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0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1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2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3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4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5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6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rot="1254017">
              <a:off x="1967565" y="2008166"/>
              <a:ext cx="408662" cy="224073"/>
              <a:chOff x="1860550" y="3822700"/>
              <a:chExt cx="1309688" cy="733426"/>
            </a:xfrm>
          </p:grpSpPr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7" name="Freeform 446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8" name="Freeform 447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9" name="Freeform 448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0" name="Freeform 449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1" name="Freeform 45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2" name="Freeform 451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3" name="Freeform 452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4" name="Freeform 453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5" name="Freeform 454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6" name="Freeform 455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7" name="Oval 456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8" name="Oval 457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0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1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2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3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4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5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6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7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8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9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0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1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2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3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4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5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6275221">
              <a:off x="2014287" y="1732617"/>
              <a:ext cx="400130" cy="228851"/>
              <a:chOff x="1860550" y="3822700"/>
              <a:chExt cx="1309688" cy="733426"/>
            </a:xfrm>
          </p:grpSpPr>
          <p:sp>
            <p:nvSpPr>
              <p:cNvPr id="414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15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16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17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18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19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0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1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2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3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4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5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6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7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8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29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0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1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2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3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4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5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6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7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8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9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0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1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2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3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4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187102" y="1574806"/>
              <a:ext cx="271450" cy="342899"/>
              <a:chOff x="2397125" y="4632325"/>
              <a:chExt cx="869950" cy="1122363"/>
            </a:xfrm>
          </p:grpSpPr>
          <p:sp>
            <p:nvSpPr>
              <p:cNvPr id="394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95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96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97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98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99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400" name="Group 399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401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02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03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04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05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06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07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08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09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10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11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12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13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78" name="Group 77"/>
            <p:cNvGrpSpPr/>
            <p:nvPr/>
          </p:nvGrpSpPr>
          <p:grpSpPr>
            <a:xfrm>
              <a:off x="2238725" y="1361403"/>
              <a:ext cx="271450" cy="342899"/>
              <a:chOff x="2397125" y="4632325"/>
              <a:chExt cx="869950" cy="1122363"/>
            </a:xfrm>
          </p:grpSpPr>
          <p:sp>
            <p:nvSpPr>
              <p:cNvPr id="374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5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6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7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8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9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380" name="Group 379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381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82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83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84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85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86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87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88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89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90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91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92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93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2370636" y="1197434"/>
              <a:ext cx="271450" cy="342899"/>
              <a:chOff x="2397125" y="4632325"/>
              <a:chExt cx="869950" cy="1122363"/>
            </a:xfrm>
          </p:grpSpPr>
          <p:sp>
            <p:nvSpPr>
              <p:cNvPr id="354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55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56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57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58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59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360" name="Group 359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361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62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63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64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65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66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67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68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69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70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71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72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73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2851900" y="1776223"/>
              <a:ext cx="271450" cy="342899"/>
              <a:chOff x="2397125" y="4632325"/>
              <a:chExt cx="869950" cy="1122363"/>
            </a:xfrm>
          </p:grpSpPr>
          <p:sp>
            <p:nvSpPr>
              <p:cNvPr id="334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5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6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7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8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9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340" name="Group 339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341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2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3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4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5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6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7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8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9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50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51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52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53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 rot="403446">
              <a:off x="2264977" y="2200633"/>
              <a:ext cx="408662" cy="224073"/>
              <a:chOff x="1860550" y="3822700"/>
              <a:chExt cx="1309688" cy="733426"/>
            </a:xfrm>
          </p:grpSpPr>
          <p:sp>
            <p:nvSpPr>
              <p:cNvPr id="303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4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5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6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7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8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9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0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1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2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3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4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5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6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7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8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9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0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1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2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3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4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5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6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7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8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9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0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1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2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3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681120" y="2229538"/>
              <a:ext cx="408662" cy="224073"/>
              <a:chOff x="1860550" y="3822700"/>
              <a:chExt cx="1309688" cy="733426"/>
            </a:xfrm>
          </p:grpSpPr>
          <p:sp>
            <p:nvSpPr>
              <p:cNvPr id="272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3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4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5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6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7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8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9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0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1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2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3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4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5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6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7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8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9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0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1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2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3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4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5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6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7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8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9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0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1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2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923229" y="1947544"/>
              <a:ext cx="271450" cy="342899"/>
              <a:chOff x="2397125" y="4632325"/>
              <a:chExt cx="869950" cy="1122363"/>
            </a:xfrm>
          </p:grpSpPr>
          <p:sp>
            <p:nvSpPr>
              <p:cNvPr id="25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25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7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7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1981145" y="2082376"/>
              <a:ext cx="271450" cy="342899"/>
              <a:chOff x="2397125" y="4632325"/>
              <a:chExt cx="869950" cy="1122363"/>
            </a:xfrm>
          </p:grpSpPr>
          <p:sp>
            <p:nvSpPr>
              <p:cNvPr id="23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3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3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3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3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3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38" name="Group 23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23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4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5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5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85" name="Group 84"/>
            <p:cNvGrpSpPr/>
            <p:nvPr/>
          </p:nvGrpSpPr>
          <p:grpSpPr>
            <a:xfrm>
              <a:off x="1905955" y="1660409"/>
              <a:ext cx="271450" cy="342899"/>
              <a:chOff x="2397125" y="4632325"/>
              <a:chExt cx="869950" cy="1122363"/>
            </a:xfrm>
          </p:grpSpPr>
          <p:sp>
            <p:nvSpPr>
              <p:cNvPr id="21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18" name="Group 21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21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2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3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3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1761634" y="2025031"/>
              <a:ext cx="271450" cy="342899"/>
              <a:chOff x="2397125" y="4632325"/>
              <a:chExt cx="869950" cy="1122363"/>
            </a:xfrm>
          </p:grpSpPr>
          <p:sp>
            <p:nvSpPr>
              <p:cNvPr id="19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98" name="Group 19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9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157669" y="1196269"/>
              <a:ext cx="271450" cy="342899"/>
              <a:chOff x="2397125" y="4632325"/>
              <a:chExt cx="869950" cy="1122363"/>
            </a:xfrm>
          </p:grpSpPr>
          <p:sp>
            <p:nvSpPr>
              <p:cNvPr id="17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7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9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9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2030047" y="1357292"/>
              <a:ext cx="271450" cy="342899"/>
              <a:chOff x="2397125" y="4632325"/>
              <a:chExt cx="869950" cy="1122363"/>
            </a:xfrm>
          </p:grpSpPr>
          <p:sp>
            <p:nvSpPr>
              <p:cNvPr id="15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58" name="Group 15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5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89" name="Group 88"/>
            <p:cNvGrpSpPr/>
            <p:nvPr/>
          </p:nvGrpSpPr>
          <p:grpSpPr>
            <a:xfrm>
              <a:off x="1744297" y="1805679"/>
              <a:ext cx="271450" cy="342899"/>
              <a:chOff x="2397125" y="4632325"/>
              <a:chExt cx="869950" cy="1122363"/>
            </a:xfrm>
          </p:grpSpPr>
          <p:sp>
            <p:nvSpPr>
              <p:cNvPr id="13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3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1840467" y="1458740"/>
              <a:ext cx="271450" cy="342899"/>
              <a:chOff x="2397125" y="4632325"/>
              <a:chExt cx="869950" cy="1122363"/>
            </a:xfrm>
          </p:grpSpPr>
          <p:sp>
            <p:nvSpPr>
              <p:cNvPr id="11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1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2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1695258" y="1625597"/>
              <a:ext cx="271450" cy="342899"/>
              <a:chOff x="2397125" y="4632325"/>
              <a:chExt cx="869950" cy="1122363"/>
            </a:xfrm>
          </p:grpSpPr>
          <p:sp>
            <p:nvSpPr>
              <p:cNvPr id="9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9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0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</p:grpSp>
      <p:sp>
        <p:nvSpPr>
          <p:cNvPr id="618" name="TextBox 617"/>
          <p:cNvSpPr txBox="1"/>
          <p:nvPr/>
        </p:nvSpPr>
        <p:spPr>
          <a:xfrm>
            <a:off x="1621522" y="1565286"/>
            <a:ext cx="239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MDA-MB-231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Young Serum</a:t>
            </a:r>
          </a:p>
        </p:txBody>
      </p:sp>
      <p:grpSp>
        <p:nvGrpSpPr>
          <p:cNvPr id="1234" name="Group 1233"/>
          <p:cNvGrpSpPr/>
          <p:nvPr/>
        </p:nvGrpSpPr>
        <p:grpSpPr>
          <a:xfrm>
            <a:off x="2225920" y="4482370"/>
            <a:ext cx="979841" cy="761680"/>
            <a:chOff x="1695258" y="1196269"/>
            <a:chExt cx="1499421" cy="1257342"/>
          </a:xfrm>
        </p:grpSpPr>
        <p:sp>
          <p:nvSpPr>
            <p:cNvPr id="1235" name="Freeform 411"/>
            <p:cNvSpPr>
              <a:spLocks/>
            </p:cNvSpPr>
            <p:nvPr/>
          </p:nvSpPr>
          <p:spPr bwMode="auto">
            <a:xfrm>
              <a:off x="2497231" y="1873338"/>
              <a:ext cx="218944" cy="217282"/>
            </a:xfrm>
            <a:custGeom>
              <a:avLst/>
              <a:gdLst>
                <a:gd name="T0" fmla="*/ 1355 w 139"/>
                <a:gd name="T1" fmla="*/ 876 h 132"/>
                <a:gd name="T2" fmla="*/ 789 w 139"/>
                <a:gd name="T3" fmla="*/ 58 h 132"/>
                <a:gd name="T4" fmla="*/ 79 w 139"/>
                <a:gd name="T5" fmla="*/ 611 h 132"/>
                <a:gd name="T6" fmla="*/ 576 w 139"/>
                <a:gd name="T7" fmla="*/ 1473 h 132"/>
                <a:gd name="T8" fmla="*/ 1355 w 139"/>
                <a:gd name="T9" fmla="*/ 87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32">
                  <a:moveTo>
                    <a:pt x="134" y="76"/>
                  </a:moveTo>
                  <a:cubicBezTo>
                    <a:pt x="139" y="37"/>
                    <a:pt x="114" y="10"/>
                    <a:pt x="78" y="5"/>
                  </a:cubicBezTo>
                  <a:cubicBezTo>
                    <a:pt x="43" y="0"/>
                    <a:pt x="16" y="21"/>
                    <a:pt x="8" y="53"/>
                  </a:cubicBezTo>
                  <a:cubicBezTo>
                    <a:pt x="0" y="85"/>
                    <a:pt x="23" y="124"/>
                    <a:pt x="57" y="128"/>
                  </a:cubicBezTo>
                  <a:cubicBezTo>
                    <a:pt x="91" y="132"/>
                    <a:pt x="128" y="115"/>
                    <a:pt x="134" y="76"/>
                  </a:cubicBezTo>
                  <a:close/>
                </a:path>
              </a:pathLst>
            </a:custGeom>
            <a:solidFill>
              <a:srgbClr val="FDD3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36" name="Freeform 412"/>
            <p:cNvSpPr>
              <a:spLocks/>
            </p:cNvSpPr>
            <p:nvPr/>
          </p:nvSpPr>
          <p:spPr bwMode="auto">
            <a:xfrm>
              <a:off x="2508128" y="1881583"/>
              <a:ext cx="167427" cy="184302"/>
            </a:xfrm>
            <a:custGeom>
              <a:avLst/>
              <a:gdLst>
                <a:gd name="T0" fmla="*/ 131 w 106"/>
                <a:gd name="T1" fmla="*/ 933 h 112"/>
                <a:gd name="T2" fmla="*/ 163 w 106"/>
                <a:gd name="T3" fmla="*/ 655 h 112"/>
                <a:gd name="T4" fmla="*/ 529 w 106"/>
                <a:gd name="T5" fmla="*/ 183 h 112"/>
                <a:gd name="T6" fmla="*/ 813 w 106"/>
                <a:gd name="T7" fmla="*/ 149 h 112"/>
                <a:gd name="T8" fmla="*/ 1078 w 106"/>
                <a:gd name="T9" fmla="*/ 241 h 112"/>
                <a:gd name="T10" fmla="*/ 711 w 106"/>
                <a:gd name="T11" fmla="*/ 58 h 112"/>
                <a:gd name="T12" fmla="*/ 61 w 106"/>
                <a:gd name="T13" fmla="*/ 563 h 112"/>
                <a:gd name="T14" fmla="*/ 335 w 106"/>
                <a:gd name="T15" fmla="*/ 1289 h 112"/>
                <a:gd name="T16" fmla="*/ 131 w 106"/>
                <a:gd name="T17" fmla="*/ 933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112">
                  <a:moveTo>
                    <a:pt x="13" y="81"/>
                  </a:moveTo>
                  <a:cubicBezTo>
                    <a:pt x="12" y="73"/>
                    <a:pt x="15" y="64"/>
                    <a:pt x="16" y="57"/>
                  </a:cubicBezTo>
                  <a:cubicBezTo>
                    <a:pt x="22" y="37"/>
                    <a:pt x="33" y="22"/>
                    <a:pt x="52" y="16"/>
                  </a:cubicBezTo>
                  <a:cubicBezTo>
                    <a:pt x="60" y="14"/>
                    <a:pt x="71" y="12"/>
                    <a:pt x="80" y="13"/>
                  </a:cubicBezTo>
                  <a:cubicBezTo>
                    <a:pt x="89" y="14"/>
                    <a:pt x="98" y="16"/>
                    <a:pt x="106" y="21"/>
                  </a:cubicBezTo>
                  <a:cubicBezTo>
                    <a:pt x="97" y="12"/>
                    <a:pt x="84" y="7"/>
                    <a:pt x="70" y="5"/>
                  </a:cubicBezTo>
                  <a:cubicBezTo>
                    <a:pt x="37" y="0"/>
                    <a:pt x="13" y="20"/>
                    <a:pt x="6" y="49"/>
                  </a:cubicBezTo>
                  <a:cubicBezTo>
                    <a:pt x="0" y="72"/>
                    <a:pt x="12" y="100"/>
                    <a:pt x="33" y="112"/>
                  </a:cubicBezTo>
                  <a:cubicBezTo>
                    <a:pt x="24" y="104"/>
                    <a:pt x="15" y="93"/>
                    <a:pt x="13" y="81"/>
                  </a:cubicBezTo>
                  <a:close/>
                </a:path>
              </a:pathLst>
            </a:custGeom>
            <a:solidFill>
              <a:srgbClr val="FDF4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37" name="Freeform 413"/>
            <p:cNvSpPr>
              <a:spLocks/>
            </p:cNvSpPr>
            <p:nvPr/>
          </p:nvSpPr>
          <p:spPr bwMode="auto">
            <a:xfrm>
              <a:off x="2565093" y="1919414"/>
              <a:ext cx="141669" cy="162962"/>
            </a:xfrm>
            <a:custGeom>
              <a:avLst/>
              <a:gdLst>
                <a:gd name="T0" fmla="*/ 737 w 90"/>
                <a:gd name="T1" fmla="*/ 0 h 99"/>
                <a:gd name="T2" fmla="*/ 788 w 90"/>
                <a:gd name="T3" fmla="*/ 506 h 99"/>
                <a:gd name="T4" fmla="*/ 575 w 90"/>
                <a:gd name="T5" fmla="*/ 808 h 99"/>
                <a:gd name="T6" fmla="*/ 79 w 90"/>
                <a:gd name="T7" fmla="*/ 1049 h 99"/>
                <a:gd name="T8" fmla="*/ 0 w 90"/>
                <a:gd name="T9" fmla="*/ 1035 h 99"/>
                <a:gd name="T10" fmla="*/ 162 w 90"/>
                <a:gd name="T11" fmla="*/ 1093 h 99"/>
                <a:gd name="T12" fmla="*/ 877 w 90"/>
                <a:gd name="T13" fmla="*/ 543 h 99"/>
                <a:gd name="T14" fmla="*/ 737 w 90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99">
                  <a:moveTo>
                    <a:pt x="73" y="0"/>
                  </a:moveTo>
                  <a:cubicBezTo>
                    <a:pt x="77" y="7"/>
                    <a:pt x="82" y="16"/>
                    <a:pt x="78" y="44"/>
                  </a:cubicBezTo>
                  <a:cubicBezTo>
                    <a:pt x="76" y="57"/>
                    <a:pt x="66" y="62"/>
                    <a:pt x="57" y="70"/>
                  </a:cubicBezTo>
                  <a:cubicBezTo>
                    <a:pt x="43" y="83"/>
                    <a:pt x="27" y="94"/>
                    <a:pt x="8" y="91"/>
                  </a:cubicBezTo>
                  <a:cubicBezTo>
                    <a:pt x="5" y="91"/>
                    <a:pt x="2" y="91"/>
                    <a:pt x="0" y="90"/>
                  </a:cubicBezTo>
                  <a:cubicBezTo>
                    <a:pt x="4" y="93"/>
                    <a:pt x="10" y="95"/>
                    <a:pt x="16" y="95"/>
                  </a:cubicBezTo>
                  <a:cubicBezTo>
                    <a:pt x="47" y="99"/>
                    <a:pt x="81" y="83"/>
                    <a:pt x="87" y="47"/>
                  </a:cubicBezTo>
                  <a:cubicBezTo>
                    <a:pt x="90" y="28"/>
                    <a:pt x="84" y="12"/>
                    <a:pt x="73" y="0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38" name="Freeform 414"/>
            <p:cNvSpPr>
              <a:spLocks/>
            </p:cNvSpPr>
            <p:nvPr/>
          </p:nvSpPr>
          <p:spPr bwMode="auto">
            <a:xfrm>
              <a:off x="2517540" y="1881583"/>
              <a:ext cx="101051" cy="80511"/>
            </a:xfrm>
            <a:custGeom>
              <a:avLst/>
              <a:gdLst>
                <a:gd name="T0" fmla="*/ 0 w 64"/>
                <a:gd name="T1" fmla="*/ 562 h 49"/>
                <a:gd name="T2" fmla="*/ 650 w 64"/>
                <a:gd name="T3" fmla="*/ 58 h 49"/>
                <a:gd name="T4" fmla="*/ 0 w 64"/>
                <a:gd name="T5" fmla="*/ 562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49">
                  <a:moveTo>
                    <a:pt x="0" y="49"/>
                  </a:moveTo>
                  <a:cubicBezTo>
                    <a:pt x="7" y="20"/>
                    <a:pt x="31" y="0"/>
                    <a:pt x="64" y="5"/>
                  </a:cubicBezTo>
                  <a:cubicBezTo>
                    <a:pt x="45" y="6"/>
                    <a:pt x="15" y="15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39" name="Freeform 415"/>
            <p:cNvSpPr>
              <a:spLocks/>
            </p:cNvSpPr>
            <p:nvPr/>
          </p:nvSpPr>
          <p:spPr bwMode="auto">
            <a:xfrm>
              <a:off x="2590356" y="1997015"/>
              <a:ext cx="111949" cy="85361"/>
            </a:xfrm>
            <a:custGeom>
              <a:avLst/>
              <a:gdLst>
                <a:gd name="T0" fmla="*/ 0 w 71"/>
                <a:gd name="T1" fmla="*/ 548 h 52"/>
                <a:gd name="T2" fmla="*/ 719 w 71"/>
                <a:gd name="T3" fmla="*/ 0 h 52"/>
                <a:gd name="T4" fmla="*/ 0 w 71"/>
                <a:gd name="T5" fmla="*/ 548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52">
                  <a:moveTo>
                    <a:pt x="0" y="48"/>
                  </a:moveTo>
                  <a:cubicBezTo>
                    <a:pt x="31" y="52"/>
                    <a:pt x="65" y="36"/>
                    <a:pt x="71" y="0"/>
                  </a:cubicBezTo>
                  <a:cubicBezTo>
                    <a:pt x="65" y="15"/>
                    <a:pt x="37" y="51"/>
                    <a:pt x="0" y="48"/>
                  </a:cubicBezTo>
                  <a:close/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0" name="Freeform 416"/>
            <p:cNvSpPr>
              <a:spLocks/>
            </p:cNvSpPr>
            <p:nvPr/>
          </p:nvSpPr>
          <p:spPr bwMode="auto">
            <a:xfrm>
              <a:off x="2497231" y="1873338"/>
              <a:ext cx="218944" cy="217282"/>
            </a:xfrm>
            <a:custGeom>
              <a:avLst/>
              <a:gdLst>
                <a:gd name="T0" fmla="*/ 1355 w 139"/>
                <a:gd name="T1" fmla="*/ 876 h 132"/>
                <a:gd name="T2" fmla="*/ 789 w 139"/>
                <a:gd name="T3" fmla="*/ 58 h 132"/>
                <a:gd name="T4" fmla="*/ 79 w 139"/>
                <a:gd name="T5" fmla="*/ 611 h 132"/>
                <a:gd name="T6" fmla="*/ 576 w 139"/>
                <a:gd name="T7" fmla="*/ 1473 h 132"/>
                <a:gd name="T8" fmla="*/ 1355 w 139"/>
                <a:gd name="T9" fmla="*/ 876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32">
                  <a:moveTo>
                    <a:pt x="134" y="76"/>
                  </a:moveTo>
                  <a:cubicBezTo>
                    <a:pt x="139" y="37"/>
                    <a:pt x="114" y="10"/>
                    <a:pt x="78" y="5"/>
                  </a:cubicBezTo>
                  <a:cubicBezTo>
                    <a:pt x="43" y="0"/>
                    <a:pt x="16" y="21"/>
                    <a:pt x="8" y="53"/>
                  </a:cubicBezTo>
                  <a:cubicBezTo>
                    <a:pt x="0" y="85"/>
                    <a:pt x="23" y="124"/>
                    <a:pt x="57" y="128"/>
                  </a:cubicBezTo>
                  <a:cubicBezTo>
                    <a:pt x="91" y="132"/>
                    <a:pt x="128" y="115"/>
                    <a:pt x="134" y="76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1" name="Freeform 417"/>
            <p:cNvSpPr>
              <a:spLocks/>
            </p:cNvSpPr>
            <p:nvPr/>
          </p:nvSpPr>
          <p:spPr bwMode="auto">
            <a:xfrm>
              <a:off x="2569551" y="1945604"/>
              <a:ext cx="102537" cy="92636"/>
            </a:xfrm>
            <a:custGeom>
              <a:avLst/>
              <a:gdLst>
                <a:gd name="T0" fmla="*/ 608 w 65"/>
                <a:gd name="T1" fmla="*/ 430 h 56"/>
                <a:gd name="T2" fmla="*/ 315 w 65"/>
                <a:gd name="T3" fmla="*/ 10 h 56"/>
                <a:gd name="T4" fmla="*/ 32 w 65"/>
                <a:gd name="T5" fmla="*/ 290 h 56"/>
                <a:gd name="T6" fmla="*/ 283 w 65"/>
                <a:gd name="T7" fmla="*/ 628 h 56"/>
                <a:gd name="T8" fmla="*/ 608 w 65"/>
                <a:gd name="T9" fmla="*/ 43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0" y="37"/>
                  </a:moveTo>
                  <a:cubicBezTo>
                    <a:pt x="65" y="21"/>
                    <a:pt x="52" y="0"/>
                    <a:pt x="31" y="1"/>
                  </a:cubicBezTo>
                  <a:cubicBezTo>
                    <a:pt x="9" y="2"/>
                    <a:pt x="5" y="14"/>
                    <a:pt x="3" y="25"/>
                  </a:cubicBezTo>
                  <a:cubicBezTo>
                    <a:pt x="0" y="36"/>
                    <a:pt x="6" y="52"/>
                    <a:pt x="28" y="54"/>
                  </a:cubicBezTo>
                  <a:cubicBezTo>
                    <a:pt x="51" y="56"/>
                    <a:pt x="57" y="46"/>
                    <a:pt x="60" y="37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2" name="Freeform 418"/>
            <p:cNvSpPr>
              <a:spLocks/>
            </p:cNvSpPr>
            <p:nvPr/>
          </p:nvSpPr>
          <p:spPr bwMode="auto">
            <a:xfrm>
              <a:off x="2612151" y="1975189"/>
              <a:ext cx="50525" cy="54806"/>
            </a:xfrm>
            <a:custGeom>
              <a:avLst/>
              <a:gdLst>
                <a:gd name="T0" fmla="*/ 0 w 32"/>
                <a:gd name="T1" fmla="*/ 377 h 33"/>
                <a:gd name="T2" fmla="*/ 233 w 32"/>
                <a:gd name="T3" fmla="*/ 329 h 33"/>
                <a:gd name="T4" fmla="*/ 274 w 32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33">
                  <a:moveTo>
                    <a:pt x="0" y="32"/>
                  </a:moveTo>
                  <a:cubicBezTo>
                    <a:pt x="8" y="33"/>
                    <a:pt x="18" y="33"/>
                    <a:pt x="23" y="28"/>
                  </a:cubicBezTo>
                  <a:cubicBezTo>
                    <a:pt x="31" y="22"/>
                    <a:pt x="32" y="9"/>
                    <a:pt x="27" y="0"/>
                  </a:cubicBezTo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3" name="Freeform 419"/>
            <p:cNvSpPr>
              <a:spLocks/>
            </p:cNvSpPr>
            <p:nvPr/>
          </p:nvSpPr>
          <p:spPr bwMode="auto">
            <a:xfrm>
              <a:off x="2561626" y="1932509"/>
              <a:ext cx="102537" cy="97486"/>
            </a:xfrm>
            <a:custGeom>
              <a:avLst/>
              <a:gdLst>
                <a:gd name="T0" fmla="*/ 608 w 65"/>
                <a:gd name="T1" fmla="*/ 463 h 59"/>
                <a:gd name="T2" fmla="*/ 306 w 65"/>
                <a:gd name="T3" fmla="*/ 10 h 59"/>
                <a:gd name="T4" fmla="*/ 19 w 65"/>
                <a:gd name="T5" fmla="*/ 324 h 59"/>
                <a:gd name="T6" fmla="*/ 283 w 65"/>
                <a:gd name="T7" fmla="*/ 661 h 59"/>
                <a:gd name="T8" fmla="*/ 608 w 65"/>
                <a:gd name="T9" fmla="*/ 46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9">
                  <a:moveTo>
                    <a:pt x="60" y="40"/>
                  </a:moveTo>
                  <a:cubicBezTo>
                    <a:pt x="65" y="24"/>
                    <a:pt x="52" y="0"/>
                    <a:pt x="30" y="1"/>
                  </a:cubicBezTo>
                  <a:cubicBezTo>
                    <a:pt x="9" y="2"/>
                    <a:pt x="5" y="17"/>
                    <a:pt x="2" y="28"/>
                  </a:cubicBezTo>
                  <a:cubicBezTo>
                    <a:pt x="0" y="39"/>
                    <a:pt x="6" y="55"/>
                    <a:pt x="28" y="57"/>
                  </a:cubicBezTo>
                  <a:cubicBezTo>
                    <a:pt x="50" y="59"/>
                    <a:pt x="57" y="49"/>
                    <a:pt x="60" y="40"/>
                  </a:cubicBezTo>
                  <a:close/>
                </a:path>
              </a:pathLst>
            </a:custGeom>
            <a:solidFill>
              <a:srgbClr val="00AB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4" name="Freeform 420"/>
            <p:cNvSpPr>
              <a:spLocks/>
            </p:cNvSpPr>
            <p:nvPr/>
          </p:nvSpPr>
          <p:spPr bwMode="auto">
            <a:xfrm>
              <a:off x="2578963" y="1947544"/>
              <a:ext cx="77274" cy="77116"/>
            </a:xfrm>
            <a:custGeom>
              <a:avLst/>
              <a:gdLst>
                <a:gd name="T0" fmla="*/ 325 w 49"/>
                <a:gd name="T1" fmla="*/ 0 h 47"/>
                <a:gd name="T2" fmla="*/ 353 w 49"/>
                <a:gd name="T3" fmla="*/ 217 h 47"/>
                <a:gd name="T4" fmla="*/ 306 w 49"/>
                <a:gd name="T5" fmla="*/ 389 h 47"/>
                <a:gd name="T6" fmla="*/ 111 w 49"/>
                <a:gd name="T7" fmla="*/ 457 h 47"/>
                <a:gd name="T8" fmla="*/ 0 w 49"/>
                <a:gd name="T9" fmla="*/ 436 h 47"/>
                <a:gd name="T10" fmla="*/ 181 w 49"/>
                <a:gd name="T11" fmla="*/ 514 h 47"/>
                <a:gd name="T12" fmla="*/ 465 w 49"/>
                <a:gd name="T13" fmla="*/ 342 h 47"/>
                <a:gd name="T14" fmla="*/ 325 w 49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7">
                  <a:moveTo>
                    <a:pt x="32" y="0"/>
                  </a:moveTo>
                  <a:cubicBezTo>
                    <a:pt x="39" y="7"/>
                    <a:pt x="38" y="11"/>
                    <a:pt x="35" y="19"/>
                  </a:cubicBezTo>
                  <a:cubicBezTo>
                    <a:pt x="34" y="23"/>
                    <a:pt x="34" y="31"/>
                    <a:pt x="30" y="34"/>
                  </a:cubicBezTo>
                  <a:cubicBezTo>
                    <a:pt x="25" y="37"/>
                    <a:pt x="21" y="41"/>
                    <a:pt x="11" y="40"/>
                  </a:cubicBezTo>
                  <a:cubicBezTo>
                    <a:pt x="7" y="40"/>
                    <a:pt x="3" y="39"/>
                    <a:pt x="0" y="38"/>
                  </a:cubicBezTo>
                  <a:cubicBezTo>
                    <a:pt x="4" y="42"/>
                    <a:pt x="10" y="44"/>
                    <a:pt x="18" y="45"/>
                  </a:cubicBezTo>
                  <a:cubicBezTo>
                    <a:pt x="38" y="47"/>
                    <a:pt x="44" y="38"/>
                    <a:pt x="46" y="30"/>
                  </a:cubicBezTo>
                  <a:cubicBezTo>
                    <a:pt x="49" y="19"/>
                    <a:pt x="43" y="5"/>
                    <a:pt x="32" y="0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5" name="Freeform 421"/>
            <p:cNvSpPr>
              <a:spLocks/>
            </p:cNvSpPr>
            <p:nvPr/>
          </p:nvSpPr>
          <p:spPr bwMode="auto">
            <a:xfrm>
              <a:off x="2607693" y="1962094"/>
              <a:ext cx="48544" cy="62566"/>
            </a:xfrm>
            <a:custGeom>
              <a:avLst/>
              <a:gdLst>
                <a:gd name="T0" fmla="*/ 0 w 31"/>
                <a:gd name="T1" fmla="*/ 414 h 38"/>
                <a:gd name="T2" fmla="*/ 281 w 31"/>
                <a:gd name="T3" fmla="*/ 241 h 38"/>
                <a:gd name="T4" fmla="*/ 240 w 31"/>
                <a:gd name="T5" fmla="*/ 0 h 38"/>
                <a:gd name="T6" fmla="*/ 0 w 31"/>
                <a:gd name="T7" fmla="*/ 414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38">
                  <a:moveTo>
                    <a:pt x="0" y="36"/>
                  </a:moveTo>
                  <a:cubicBezTo>
                    <a:pt x="20" y="38"/>
                    <a:pt x="26" y="29"/>
                    <a:pt x="28" y="21"/>
                  </a:cubicBezTo>
                  <a:cubicBezTo>
                    <a:pt x="30" y="14"/>
                    <a:pt x="29" y="6"/>
                    <a:pt x="24" y="0"/>
                  </a:cubicBezTo>
                  <a:cubicBezTo>
                    <a:pt x="27" y="6"/>
                    <a:pt x="31" y="36"/>
                    <a:pt x="0" y="36"/>
                  </a:cubicBezTo>
                  <a:close/>
                </a:path>
              </a:pathLst>
            </a:custGeom>
            <a:solidFill>
              <a:srgbClr val="006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6" name="Freeform 422"/>
            <p:cNvSpPr>
              <a:spLocks/>
            </p:cNvSpPr>
            <p:nvPr/>
          </p:nvSpPr>
          <p:spPr bwMode="auto">
            <a:xfrm>
              <a:off x="2566579" y="1942694"/>
              <a:ext cx="61423" cy="64021"/>
            </a:xfrm>
            <a:custGeom>
              <a:avLst/>
              <a:gdLst>
                <a:gd name="T0" fmla="*/ 130 w 39"/>
                <a:gd name="T1" fmla="*/ 264 h 39"/>
                <a:gd name="T2" fmla="*/ 181 w 39"/>
                <a:gd name="T3" fmla="*/ 115 h 39"/>
                <a:gd name="T4" fmla="*/ 315 w 39"/>
                <a:gd name="T5" fmla="*/ 24 h 39"/>
                <a:gd name="T6" fmla="*/ 362 w 39"/>
                <a:gd name="T7" fmla="*/ 24 h 39"/>
                <a:gd name="T8" fmla="*/ 273 w 39"/>
                <a:gd name="T9" fmla="*/ 10 h 39"/>
                <a:gd name="T10" fmla="*/ 19 w 39"/>
                <a:gd name="T11" fmla="*/ 250 h 39"/>
                <a:gd name="T12" fmla="*/ 51 w 39"/>
                <a:gd name="T13" fmla="*/ 447 h 39"/>
                <a:gd name="T14" fmla="*/ 130 w 39"/>
                <a:gd name="T15" fmla="*/ 264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39">
                  <a:moveTo>
                    <a:pt x="13" y="23"/>
                  </a:moveTo>
                  <a:cubicBezTo>
                    <a:pt x="14" y="17"/>
                    <a:pt x="12" y="14"/>
                    <a:pt x="18" y="10"/>
                  </a:cubicBezTo>
                  <a:cubicBezTo>
                    <a:pt x="21" y="7"/>
                    <a:pt x="23" y="3"/>
                    <a:pt x="31" y="2"/>
                  </a:cubicBezTo>
                  <a:cubicBezTo>
                    <a:pt x="35" y="2"/>
                    <a:pt x="39" y="3"/>
                    <a:pt x="36" y="2"/>
                  </a:cubicBezTo>
                  <a:cubicBezTo>
                    <a:pt x="33" y="1"/>
                    <a:pt x="30" y="0"/>
                    <a:pt x="27" y="1"/>
                  </a:cubicBezTo>
                  <a:cubicBezTo>
                    <a:pt x="7" y="2"/>
                    <a:pt x="4" y="13"/>
                    <a:pt x="2" y="22"/>
                  </a:cubicBezTo>
                  <a:cubicBezTo>
                    <a:pt x="0" y="27"/>
                    <a:pt x="1" y="34"/>
                    <a:pt x="5" y="39"/>
                  </a:cubicBezTo>
                  <a:cubicBezTo>
                    <a:pt x="3" y="32"/>
                    <a:pt x="11" y="30"/>
                    <a:pt x="13" y="23"/>
                  </a:cubicBezTo>
                  <a:close/>
                </a:path>
              </a:pathLst>
            </a:custGeom>
            <a:solidFill>
              <a:srgbClr val="DEEE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7" name="Freeform 423"/>
            <p:cNvSpPr>
              <a:spLocks/>
            </p:cNvSpPr>
            <p:nvPr/>
          </p:nvSpPr>
          <p:spPr bwMode="auto">
            <a:xfrm>
              <a:off x="2561626" y="1932509"/>
              <a:ext cx="102537" cy="97486"/>
            </a:xfrm>
            <a:custGeom>
              <a:avLst/>
              <a:gdLst>
                <a:gd name="T0" fmla="*/ 608 w 65"/>
                <a:gd name="T1" fmla="*/ 463 h 59"/>
                <a:gd name="T2" fmla="*/ 306 w 65"/>
                <a:gd name="T3" fmla="*/ 10 h 59"/>
                <a:gd name="T4" fmla="*/ 19 w 65"/>
                <a:gd name="T5" fmla="*/ 324 h 59"/>
                <a:gd name="T6" fmla="*/ 283 w 65"/>
                <a:gd name="T7" fmla="*/ 661 h 59"/>
                <a:gd name="T8" fmla="*/ 608 w 65"/>
                <a:gd name="T9" fmla="*/ 46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9">
                  <a:moveTo>
                    <a:pt x="60" y="40"/>
                  </a:moveTo>
                  <a:cubicBezTo>
                    <a:pt x="65" y="24"/>
                    <a:pt x="52" y="0"/>
                    <a:pt x="30" y="1"/>
                  </a:cubicBezTo>
                  <a:cubicBezTo>
                    <a:pt x="9" y="2"/>
                    <a:pt x="5" y="17"/>
                    <a:pt x="2" y="28"/>
                  </a:cubicBezTo>
                  <a:cubicBezTo>
                    <a:pt x="0" y="39"/>
                    <a:pt x="6" y="55"/>
                    <a:pt x="28" y="57"/>
                  </a:cubicBezTo>
                  <a:cubicBezTo>
                    <a:pt x="50" y="59"/>
                    <a:pt x="57" y="49"/>
                    <a:pt x="60" y="40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8" name="Freeform 424"/>
            <p:cNvSpPr>
              <a:spLocks/>
            </p:cNvSpPr>
            <p:nvPr/>
          </p:nvSpPr>
          <p:spPr bwMode="auto">
            <a:xfrm>
              <a:off x="2569551" y="1944149"/>
              <a:ext cx="15851" cy="15035"/>
            </a:xfrm>
            <a:custGeom>
              <a:avLst/>
              <a:gdLst>
                <a:gd name="T0" fmla="*/ 0 w 10"/>
                <a:gd name="T1" fmla="*/ 59 h 9"/>
                <a:gd name="T2" fmla="*/ 51 w 10"/>
                <a:gd name="T3" fmla="*/ 10 h 9"/>
                <a:gd name="T4" fmla="*/ 102 w 10"/>
                <a:gd name="T5" fmla="*/ 59 h 9"/>
                <a:gd name="T6" fmla="*/ 51 w 10"/>
                <a:gd name="T7" fmla="*/ 107 h 9"/>
                <a:gd name="T8" fmla="*/ 0 w 10"/>
                <a:gd name="T9" fmla="*/ 5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cubicBezTo>
                    <a:pt x="0" y="2"/>
                    <a:pt x="3" y="0"/>
                    <a:pt x="5" y="1"/>
                  </a:cubicBezTo>
                  <a:cubicBezTo>
                    <a:pt x="8" y="1"/>
                    <a:pt x="10" y="3"/>
                    <a:pt x="10" y="5"/>
                  </a:cubicBezTo>
                  <a:cubicBezTo>
                    <a:pt x="9" y="8"/>
                    <a:pt x="7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9" name="Freeform 425"/>
            <p:cNvSpPr>
              <a:spLocks/>
            </p:cNvSpPr>
            <p:nvPr/>
          </p:nvSpPr>
          <p:spPr bwMode="auto">
            <a:xfrm>
              <a:off x="2583917" y="1939299"/>
              <a:ext cx="10898" cy="8245"/>
            </a:xfrm>
            <a:custGeom>
              <a:avLst/>
              <a:gdLst>
                <a:gd name="T0" fmla="*/ 9 w 7"/>
                <a:gd name="T1" fmla="*/ 24 h 5"/>
                <a:gd name="T2" fmla="*/ 41 w 7"/>
                <a:gd name="T3" fmla="*/ 0 h 5"/>
                <a:gd name="T4" fmla="*/ 60 w 7"/>
                <a:gd name="T5" fmla="*/ 34 h 5"/>
                <a:gd name="T6" fmla="*/ 28 w 7"/>
                <a:gd name="T7" fmla="*/ 58 h 5"/>
                <a:gd name="T8" fmla="*/ 9 w 7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7" y="1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0" name="Freeform 426"/>
            <p:cNvSpPr>
              <a:spLocks/>
            </p:cNvSpPr>
            <p:nvPr/>
          </p:nvSpPr>
          <p:spPr bwMode="auto">
            <a:xfrm>
              <a:off x="2566579" y="1960639"/>
              <a:ext cx="7926" cy="8245"/>
            </a:xfrm>
            <a:custGeom>
              <a:avLst/>
              <a:gdLst>
                <a:gd name="T0" fmla="*/ 0 w 5"/>
                <a:gd name="T1" fmla="*/ 24 h 5"/>
                <a:gd name="T2" fmla="*/ 19 w 5"/>
                <a:gd name="T3" fmla="*/ 0 h 5"/>
                <a:gd name="T4" fmla="*/ 51 w 5"/>
                <a:gd name="T5" fmla="*/ 34 h 5"/>
                <a:gd name="T6" fmla="*/ 19 w 5"/>
                <a:gd name="T7" fmla="*/ 58 h 5"/>
                <a:gd name="T8" fmla="*/ 0 w 5"/>
                <a:gd name="T9" fmla="*/ 2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1" name="Freeform 427"/>
            <p:cNvSpPr>
              <a:spLocks/>
            </p:cNvSpPr>
            <p:nvPr/>
          </p:nvSpPr>
          <p:spPr bwMode="auto">
            <a:xfrm>
              <a:off x="2692893" y="1866548"/>
              <a:ext cx="241234" cy="240563"/>
            </a:xfrm>
            <a:custGeom>
              <a:avLst/>
              <a:gdLst>
                <a:gd name="T0" fmla="*/ 204 w 153"/>
                <a:gd name="T1" fmla="*/ 486 h 146"/>
                <a:gd name="T2" fmla="*/ 446 w 153"/>
                <a:gd name="T3" fmla="*/ 1488 h 146"/>
                <a:gd name="T4" fmla="*/ 1337 w 153"/>
                <a:gd name="T5" fmla="*/ 1257 h 146"/>
                <a:gd name="T6" fmla="*/ 1155 w 153"/>
                <a:gd name="T7" fmla="*/ 241 h 146"/>
                <a:gd name="T8" fmla="*/ 204 w 153"/>
                <a:gd name="T9" fmla="*/ 48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46">
                  <a:moveTo>
                    <a:pt x="20" y="42"/>
                  </a:moveTo>
                  <a:cubicBezTo>
                    <a:pt x="0" y="72"/>
                    <a:pt x="18" y="112"/>
                    <a:pt x="44" y="129"/>
                  </a:cubicBezTo>
                  <a:cubicBezTo>
                    <a:pt x="70" y="146"/>
                    <a:pt x="112" y="141"/>
                    <a:pt x="132" y="109"/>
                  </a:cubicBezTo>
                  <a:cubicBezTo>
                    <a:pt x="153" y="77"/>
                    <a:pt x="151" y="41"/>
                    <a:pt x="114" y="21"/>
                  </a:cubicBezTo>
                  <a:cubicBezTo>
                    <a:pt x="78" y="0"/>
                    <a:pt x="43" y="4"/>
                    <a:pt x="20" y="42"/>
                  </a:cubicBezTo>
                  <a:close/>
                </a:path>
              </a:pathLst>
            </a:custGeom>
            <a:solidFill>
              <a:srgbClr val="FDD3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2" name="Freeform 428"/>
            <p:cNvSpPr>
              <a:spLocks/>
            </p:cNvSpPr>
            <p:nvPr/>
          </p:nvSpPr>
          <p:spPr bwMode="auto">
            <a:xfrm>
              <a:off x="2705277" y="1874793"/>
              <a:ext cx="165942" cy="206128"/>
            </a:xfrm>
            <a:custGeom>
              <a:avLst/>
              <a:gdLst>
                <a:gd name="T0" fmla="*/ 182 w 105"/>
                <a:gd name="T1" fmla="*/ 959 h 125"/>
                <a:gd name="T2" fmla="*/ 297 w 105"/>
                <a:gd name="T3" fmla="*/ 544 h 125"/>
                <a:gd name="T4" fmla="*/ 581 w 105"/>
                <a:gd name="T5" fmla="*/ 184 h 125"/>
                <a:gd name="T6" fmla="*/ 1069 w 105"/>
                <a:gd name="T7" fmla="*/ 231 h 125"/>
                <a:gd name="T8" fmla="*/ 1037 w 105"/>
                <a:gd name="T9" fmla="*/ 207 h 125"/>
                <a:gd name="T10" fmla="*/ 182 w 105"/>
                <a:gd name="T11" fmla="*/ 473 h 125"/>
                <a:gd name="T12" fmla="*/ 386 w 105"/>
                <a:gd name="T13" fmla="*/ 1377 h 125"/>
                <a:gd name="T14" fmla="*/ 488 w 105"/>
                <a:gd name="T15" fmla="*/ 1445 h 125"/>
                <a:gd name="T16" fmla="*/ 182 w 105"/>
                <a:gd name="T17" fmla="*/ 959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125">
                  <a:moveTo>
                    <a:pt x="18" y="83"/>
                  </a:moveTo>
                  <a:cubicBezTo>
                    <a:pt x="16" y="71"/>
                    <a:pt x="22" y="58"/>
                    <a:pt x="29" y="47"/>
                  </a:cubicBezTo>
                  <a:cubicBezTo>
                    <a:pt x="37" y="33"/>
                    <a:pt x="47" y="21"/>
                    <a:pt x="57" y="16"/>
                  </a:cubicBezTo>
                  <a:cubicBezTo>
                    <a:pt x="71" y="9"/>
                    <a:pt x="88" y="12"/>
                    <a:pt x="105" y="20"/>
                  </a:cubicBezTo>
                  <a:cubicBezTo>
                    <a:pt x="104" y="20"/>
                    <a:pt x="104" y="19"/>
                    <a:pt x="102" y="18"/>
                  </a:cubicBezTo>
                  <a:cubicBezTo>
                    <a:pt x="69" y="0"/>
                    <a:pt x="39" y="7"/>
                    <a:pt x="18" y="41"/>
                  </a:cubicBezTo>
                  <a:cubicBezTo>
                    <a:pt x="0" y="69"/>
                    <a:pt x="14" y="103"/>
                    <a:pt x="38" y="119"/>
                  </a:cubicBezTo>
                  <a:cubicBezTo>
                    <a:pt x="41" y="121"/>
                    <a:pt x="44" y="123"/>
                    <a:pt x="48" y="125"/>
                  </a:cubicBezTo>
                  <a:cubicBezTo>
                    <a:pt x="34" y="115"/>
                    <a:pt x="20" y="100"/>
                    <a:pt x="18" y="83"/>
                  </a:cubicBezTo>
                  <a:close/>
                </a:path>
              </a:pathLst>
            </a:custGeom>
            <a:solidFill>
              <a:srgbClr val="FDF4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3" name="Freeform 429"/>
            <p:cNvSpPr>
              <a:spLocks/>
            </p:cNvSpPr>
            <p:nvPr/>
          </p:nvSpPr>
          <p:spPr bwMode="auto">
            <a:xfrm>
              <a:off x="2788991" y="1907774"/>
              <a:ext cx="138697" cy="186242"/>
            </a:xfrm>
            <a:custGeom>
              <a:avLst/>
              <a:gdLst>
                <a:gd name="T0" fmla="*/ 525 w 88"/>
                <a:gd name="T1" fmla="*/ 0 h 113"/>
                <a:gd name="T2" fmla="*/ 566 w 88"/>
                <a:gd name="T3" fmla="*/ 890 h 113"/>
                <a:gd name="T4" fmla="*/ 0 w 88"/>
                <a:gd name="T5" fmla="*/ 1223 h 113"/>
                <a:gd name="T6" fmla="*/ 700 w 88"/>
                <a:gd name="T7" fmla="*/ 948 h 113"/>
                <a:gd name="T8" fmla="*/ 525 w 88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3">
                  <a:moveTo>
                    <a:pt x="52" y="0"/>
                  </a:moveTo>
                  <a:cubicBezTo>
                    <a:pt x="74" y="17"/>
                    <a:pt x="75" y="47"/>
                    <a:pt x="56" y="77"/>
                  </a:cubicBezTo>
                  <a:cubicBezTo>
                    <a:pt x="41" y="100"/>
                    <a:pt x="21" y="109"/>
                    <a:pt x="0" y="106"/>
                  </a:cubicBezTo>
                  <a:cubicBezTo>
                    <a:pt x="24" y="113"/>
                    <a:pt x="53" y="106"/>
                    <a:pt x="69" y="82"/>
                  </a:cubicBezTo>
                  <a:cubicBezTo>
                    <a:pt x="88" y="52"/>
                    <a:pt x="86" y="19"/>
                    <a:pt x="52" y="0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4" name="Freeform 430"/>
            <p:cNvSpPr>
              <a:spLocks/>
            </p:cNvSpPr>
            <p:nvPr/>
          </p:nvSpPr>
          <p:spPr bwMode="auto">
            <a:xfrm>
              <a:off x="2858339" y="1922809"/>
              <a:ext cx="52012" cy="141622"/>
            </a:xfrm>
            <a:custGeom>
              <a:avLst/>
              <a:gdLst>
                <a:gd name="T0" fmla="*/ 172 w 33"/>
                <a:gd name="T1" fmla="*/ 0 h 86"/>
                <a:gd name="T2" fmla="*/ 204 w 33"/>
                <a:gd name="T3" fmla="*/ 115 h 86"/>
                <a:gd name="T4" fmla="*/ 172 w 33"/>
                <a:gd name="T5" fmla="*/ 255 h 86"/>
                <a:gd name="T6" fmla="*/ 172 w 33"/>
                <a:gd name="T7" fmla="*/ 404 h 86"/>
                <a:gd name="T8" fmla="*/ 172 w 33"/>
                <a:gd name="T9" fmla="*/ 577 h 86"/>
                <a:gd name="T10" fmla="*/ 102 w 33"/>
                <a:gd name="T11" fmla="*/ 795 h 86"/>
                <a:gd name="T12" fmla="*/ 41 w 33"/>
                <a:gd name="T13" fmla="*/ 910 h 86"/>
                <a:gd name="T14" fmla="*/ 0 w 33"/>
                <a:gd name="T15" fmla="*/ 991 h 86"/>
                <a:gd name="T16" fmla="*/ 92 w 33"/>
                <a:gd name="T17" fmla="*/ 934 h 86"/>
                <a:gd name="T18" fmla="*/ 242 w 33"/>
                <a:gd name="T19" fmla="*/ 693 h 86"/>
                <a:gd name="T20" fmla="*/ 325 w 33"/>
                <a:gd name="T21" fmla="*/ 438 h 86"/>
                <a:gd name="T22" fmla="*/ 325 w 33"/>
                <a:gd name="T23" fmla="*/ 231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86">
                  <a:moveTo>
                    <a:pt x="17" y="0"/>
                  </a:moveTo>
                  <a:cubicBezTo>
                    <a:pt x="19" y="3"/>
                    <a:pt x="20" y="7"/>
                    <a:pt x="20" y="10"/>
                  </a:cubicBezTo>
                  <a:cubicBezTo>
                    <a:pt x="21" y="15"/>
                    <a:pt x="18" y="18"/>
                    <a:pt x="17" y="22"/>
                  </a:cubicBezTo>
                  <a:cubicBezTo>
                    <a:pt x="16" y="26"/>
                    <a:pt x="16" y="31"/>
                    <a:pt x="17" y="35"/>
                  </a:cubicBezTo>
                  <a:cubicBezTo>
                    <a:pt x="17" y="40"/>
                    <a:pt x="17" y="45"/>
                    <a:pt x="17" y="50"/>
                  </a:cubicBezTo>
                  <a:cubicBezTo>
                    <a:pt x="16" y="57"/>
                    <a:pt x="13" y="63"/>
                    <a:pt x="10" y="69"/>
                  </a:cubicBezTo>
                  <a:cubicBezTo>
                    <a:pt x="8" y="73"/>
                    <a:pt x="6" y="76"/>
                    <a:pt x="4" y="79"/>
                  </a:cubicBezTo>
                  <a:cubicBezTo>
                    <a:pt x="3" y="82"/>
                    <a:pt x="1" y="83"/>
                    <a:pt x="0" y="86"/>
                  </a:cubicBezTo>
                  <a:cubicBezTo>
                    <a:pt x="3" y="84"/>
                    <a:pt x="6" y="83"/>
                    <a:pt x="9" y="81"/>
                  </a:cubicBezTo>
                  <a:cubicBezTo>
                    <a:pt x="16" y="77"/>
                    <a:pt x="21" y="67"/>
                    <a:pt x="24" y="60"/>
                  </a:cubicBezTo>
                  <a:cubicBezTo>
                    <a:pt x="28" y="53"/>
                    <a:pt x="30" y="45"/>
                    <a:pt x="32" y="38"/>
                  </a:cubicBezTo>
                  <a:cubicBezTo>
                    <a:pt x="33" y="32"/>
                    <a:pt x="32" y="26"/>
                    <a:pt x="32" y="20"/>
                  </a:cubicBezTo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5" name="Freeform 431"/>
            <p:cNvSpPr>
              <a:spLocks/>
            </p:cNvSpPr>
            <p:nvPr/>
          </p:nvSpPr>
          <p:spPr bwMode="auto">
            <a:xfrm>
              <a:off x="2719642" y="1889828"/>
              <a:ext cx="75788" cy="112036"/>
            </a:xfrm>
            <a:custGeom>
              <a:avLst/>
              <a:gdLst>
                <a:gd name="T0" fmla="*/ 10 w 48"/>
                <a:gd name="T1" fmla="*/ 785 h 68"/>
                <a:gd name="T2" fmla="*/ 70 w 48"/>
                <a:gd name="T3" fmla="*/ 336 h 68"/>
                <a:gd name="T4" fmla="*/ 488 w 48"/>
                <a:gd name="T5" fmla="*/ 0 h 68"/>
                <a:gd name="T6" fmla="*/ 10 w 48"/>
                <a:gd name="T7" fmla="*/ 785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68">
                  <a:moveTo>
                    <a:pt x="1" y="68"/>
                  </a:moveTo>
                  <a:cubicBezTo>
                    <a:pt x="0" y="56"/>
                    <a:pt x="0" y="40"/>
                    <a:pt x="7" y="29"/>
                  </a:cubicBezTo>
                  <a:cubicBezTo>
                    <a:pt x="18" y="11"/>
                    <a:pt x="33" y="4"/>
                    <a:pt x="48" y="0"/>
                  </a:cubicBezTo>
                  <a:cubicBezTo>
                    <a:pt x="36" y="5"/>
                    <a:pt x="5" y="30"/>
                    <a:pt x="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6" name="Freeform 432"/>
            <p:cNvSpPr>
              <a:spLocks/>
            </p:cNvSpPr>
            <p:nvPr/>
          </p:nvSpPr>
          <p:spPr bwMode="auto">
            <a:xfrm>
              <a:off x="2836048" y="1945604"/>
              <a:ext cx="87181" cy="140167"/>
            </a:xfrm>
            <a:custGeom>
              <a:avLst/>
              <a:gdLst>
                <a:gd name="T0" fmla="*/ 0 w 55"/>
                <a:gd name="T1" fmla="*/ 983 h 85"/>
                <a:gd name="T2" fmla="*/ 400 w 55"/>
                <a:gd name="T3" fmla="*/ 683 h 85"/>
                <a:gd name="T4" fmla="*/ 461 w 55"/>
                <a:gd name="T5" fmla="*/ 0 h 85"/>
                <a:gd name="T6" fmla="*/ 0 w 55"/>
                <a:gd name="T7" fmla="*/ 983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85">
                  <a:moveTo>
                    <a:pt x="0" y="85"/>
                  </a:moveTo>
                  <a:cubicBezTo>
                    <a:pt x="15" y="82"/>
                    <a:pt x="29" y="73"/>
                    <a:pt x="39" y="59"/>
                  </a:cubicBezTo>
                  <a:cubicBezTo>
                    <a:pt x="52" y="39"/>
                    <a:pt x="55" y="17"/>
                    <a:pt x="45" y="0"/>
                  </a:cubicBezTo>
                  <a:cubicBezTo>
                    <a:pt x="53" y="19"/>
                    <a:pt x="44" y="62"/>
                    <a:pt x="0" y="85"/>
                  </a:cubicBezTo>
                  <a:close/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7" name="Freeform 433"/>
            <p:cNvSpPr>
              <a:spLocks/>
            </p:cNvSpPr>
            <p:nvPr/>
          </p:nvSpPr>
          <p:spPr bwMode="auto">
            <a:xfrm>
              <a:off x="2692893" y="1866548"/>
              <a:ext cx="241234" cy="240563"/>
            </a:xfrm>
            <a:custGeom>
              <a:avLst/>
              <a:gdLst>
                <a:gd name="T0" fmla="*/ 204 w 153"/>
                <a:gd name="T1" fmla="*/ 486 h 146"/>
                <a:gd name="T2" fmla="*/ 446 w 153"/>
                <a:gd name="T3" fmla="*/ 1488 h 146"/>
                <a:gd name="T4" fmla="*/ 1337 w 153"/>
                <a:gd name="T5" fmla="*/ 1257 h 146"/>
                <a:gd name="T6" fmla="*/ 1155 w 153"/>
                <a:gd name="T7" fmla="*/ 241 h 146"/>
                <a:gd name="T8" fmla="*/ 204 w 153"/>
                <a:gd name="T9" fmla="*/ 48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46">
                  <a:moveTo>
                    <a:pt x="20" y="42"/>
                  </a:moveTo>
                  <a:cubicBezTo>
                    <a:pt x="0" y="72"/>
                    <a:pt x="18" y="112"/>
                    <a:pt x="44" y="129"/>
                  </a:cubicBezTo>
                  <a:cubicBezTo>
                    <a:pt x="70" y="146"/>
                    <a:pt x="112" y="141"/>
                    <a:pt x="132" y="109"/>
                  </a:cubicBezTo>
                  <a:cubicBezTo>
                    <a:pt x="153" y="77"/>
                    <a:pt x="151" y="41"/>
                    <a:pt x="114" y="21"/>
                  </a:cubicBezTo>
                  <a:cubicBezTo>
                    <a:pt x="78" y="0"/>
                    <a:pt x="43" y="4"/>
                    <a:pt x="20" y="42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8" name="Freeform 434"/>
            <p:cNvSpPr>
              <a:spLocks/>
            </p:cNvSpPr>
            <p:nvPr/>
          </p:nvSpPr>
          <p:spPr bwMode="auto">
            <a:xfrm>
              <a:off x="2773139" y="1937359"/>
              <a:ext cx="102537" cy="107186"/>
            </a:xfrm>
            <a:custGeom>
              <a:avLst/>
              <a:gdLst>
                <a:gd name="T0" fmla="*/ 608 w 65"/>
                <a:gd name="T1" fmla="*/ 520 h 65"/>
                <a:gd name="T2" fmla="*/ 366 w 65"/>
                <a:gd name="T3" fmla="*/ 34 h 65"/>
                <a:gd name="T4" fmla="*/ 32 w 65"/>
                <a:gd name="T5" fmla="*/ 289 h 65"/>
                <a:gd name="T6" fmla="*/ 232 w 65"/>
                <a:gd name="T7" fmla="*/ 694 h 65"/>
                <a:gd name="T8" fmla="*/ 608 w 65"/>
                <a:gd name="T9" fmla="*/ 52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5">
                  <a:moveTo>
                    <a:pt x="60" y="45"/>
                  </a:moveTo>
                  <a:cubicBezTo>
                    <a:pt x="65" y="32"/>
                    <a:pt x="60" y="6"/>
                    <a:pt x="36" y="3"/>
                  </a:cubicBezTo>
                  <a:cubicBezTo>
                    <a:pt x="13" y="0"/>
                    <a:pt x="6" y="14"/>
                    <a:pt x="3" y="25"/>
                  </a:cubicBezTo>
                  <a:cubicBezTo>
                    <a:pt x="0" y="36"/>
                    <a:pt x="4" y="55"/>
                    <a:pt x="23" y="60"/>
                  </a:cubicBezTo>
                  <a:cubicBezTo>
                    <a:pt x="43" y="65"/>
                    <a:pt x="54" y="58"/>
                    <a:pt x="60" y="45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59" name="Freeform 435"/>
            <p:cNvSpPr>
              <a:spLocks/>
            </p:cNvSpPr>
            <p:nvPr/>
          </p:nvSpPr>
          <p:spPr bwMode="auto">
            <a:xfrm>
              <a:off x="2803355" y="1975189"/>
              <a:ext cx="67863" cy="59656"/>
            </a:xfrm>
            <a:custGeom>
              <a:avLst/>
              <a:gdLst>
                <a:gd name="T0" fmla="*/ 0 w 43"/>
                <a:gd name="T1" fmla="*/ 372 h 36"/>
                <a:gd name="T2" fmla="*/ 293 w 43"/>
                <a:gd name="T3" fmla="*/ 362 h 36"/>
                <a:gd name="T4" fmla="*/ 376 w 43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6">
                  <a:moveTo>
                    <a:pt x="0" y="32"/>
                  </a:moveTo>
                  <a:cubicBezTo>
                    <a:pt x="7" y="35"/>
                    <a:pt x="23" y="36"/>
                    <a:pt x="29" y="31"/>
                  </a:cubicBezTo>
                  <a:cubicBezTo>
                    <a:pt x="38" y="23"/>
                    <a:pt x="43" y="10"/>
                    <a:pt x="37" y="0"/>
                  </a:cubicBezTo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60" name="Freeform 436"/>
            <p:cNvSpPr>
              <a:spLocks/>
            </p:cNvSpPr>
            <p:nvPr/>
          </p:nvSpPr>
          <p:spPr bwMode="auto">
            <a:xfrm>
              <a:off x="2765214" y="1922809"/>
              <a:ext cx="101051" cy="112036"/>
            </a:xfrm>
            <a:custGeom>
              <a:avLst/>
              <a:gdLst>
                <a:gd name="T0" fmla="*/ 599 w 64"/>
                <a:gd name="T1" fmla="*/ 554 h 68"/>
                <a:gd name="T2" fmla="*/ 367 w 64"/>
                <a:gd name="T3" fmla="*/ 34 h 68"/>
                <a:gd name="T4" fmla="*/ 19 w 64"/>
                <a:gd name="T5" fmla="*/ 323 h 68"/>
                <a:gd name="T6" fmla="*/ 233 w 64"/>
                <a:gd name="T7" fmla="*/ 727 h 68"/>
                <a:gd name="T8" fmla="*/ 599 w 64"/>
                <a:gd name="T9" fmla="*/ 55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8">
                  <a:moveTo>
                    <a:pt x="59" y="48"/>
                  </a:moveTo>
                  <a:cubicBezTo>
                    <a:pt x="64" y="36"/>
                    <a:pt x="59" y="6"/>
                    <a:pt x="36" y="3"/>
                  </a:cubicBezTo>
                  <a:cubicBezTo>
                    <a:pt x="13" y="0"/>
                    <a:pt x="5" y="17"/>
                    <a:pt x="2" y="28"/>
                  </a:cubicBezTo>
                  <a:cubicBezTo>
                    <a:pt x="0" y="39"/>
                    <a:pt x="3" y="58"/>
                    <a:pt x="23" y="63"/>
                  </a:cubicBezTo>
                  <a:cubicBezTo>
                    <a:pt x="42" y="68"/>
                    <a:pt x="53" y="61"/>
                    <a:pt x="59" y="48"/>
                  </a:cubicBezTo>
                  <a:close/>
                </a:path>
              </a:pathLst>
            </a:custGeom>
            <a:solidFill>
              <a:srgbClr val="00AB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61" name="Freeform 437"/>
            <p:cNvSpPr>
              <a:spLocks/>
            </p:cNvSpPr>
            <p:nvPr/>
          </p:nvSpPr>
          <p:spPr bwMode="auto">
            <a:xfrm>
              <a:off x="2770167" y="1932509"/>
              <a:ext cx="65881" cy="75661"/>
            </a:xfrm>
            <a:custGeom>
              <a:avLst/>
              <a:gdLst>
                <a:gd name="T0" fmla="*/ 51 w 42"/>
                <a:gd name="T1" fmla="*/ 495 h 46"/>
                <a:gd name="T2" fmla="*/ 120 w 42"/>
                <a:gd name="T3" fmla="*/ 332 h 46"/>
                <a:gd name="T4" fmla="*/ 162 w 42"/>
                <a:gd name="T5" fmla="*/ 125 h 46"/>
                <a:gd name="T6" fmla="*/ 361 w 42"/>
                <a:gd name="T7" fmla="*/ 47 h 46"/>
                <a:gd name="T8" fmla="*/ 393 w 42"/>
                <a:gd name="T9" fmla="*/ 58 h 46"/>
                <a:gd name="T10" fmla="*/ 320 w 42"/>
                <a:gd name="T11" fmla="*/ 34 h 46"/>
                <a:gd name="T12" fmla="*/ 19 w 42"/>
                <a:gd name="T13" fmla="*/ 265 h 46"/>
                <a:gd name="T14" fmla="*/ 51 w 42"/>
                <a:gd name="T15" fmla="*/ 495 h 46"/>
                <a:gd name="T16" fmla="*/ 51 w 42"/>
                <a:gd name="T17" fmla="*/ 495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46">
                  <a:moveTo>
                    <a:pt x="5" y="43"/>
                  </a:moveTo>
                  <a:cubicBezTo>
                    <a:pt x="3" y="37"/>
                    <a:pt x="11" y="33"/>
                    <a:pt x="12" y="29"/>
                  </a:cubicBezTo>
                  <a:cubicBezTo>
                    <a:pt x="13" y="24"/>
                    <a:pt x="13" y="16"/>
                    <a:pt x="16" y="11"/>
                  </a:cubicBezTo>
                  <a:cubicBezTo>
                    <a:pt x="20" y="6"/>
                    <a:pt x="25" y="2"/>
                    <a:pt x="36" y="4"/>
                  </a:cubicBezTo>
                  <a:cubicBezTo>
                    <a:pt x="39" y="4"/>
                    <a:pt x="42" y="6"/>
                    <a:pt x="39" y="5"/>
                  </a:cubicBezTo>
                  <a:cubicBezTo>
                    <a:pt x="37" y="4"/>
                    <a:pt x="34" y="3"/>
                    <a:pt x="32" y="3"/>
                  </a:cubicBezTo>
                  <a:cubicBezTo>
                    <a:pt x="11" y="0"/>
                    <a:pt x="4" y="13"/>
                    <a:pt x="2" y="23"/>
                  </a:cubicBezTo>
                  <a:cubicBezTo>
                    <a:pt x="0" y="28"/>
                    <a:pt x="1" y="36"/>
                    <a:pt x="5" y="43"/>
                  </a:cubicBezTo>
                  <a:cubicBezTo>
                    <a:pt x="5" y="44"/>
                    <a:pt x="7" y="46"/>
                    <a:pt x="5" y="43"/>
                  </a:cubicBezTo>
                  <a:close/>
                </a:path>
              </a:pathLst>
            </a:custGeom>
            <a:solidFill>
              <a:srgbClr val="DEEE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62" name="Freeform 438"/>
            <p:cNvSpPr>
              <a:spLocks/>
            </p:cNvSpPr>
            <p:nvPr/>
          </p:nvSpPr>
          <p:spPr bwMode="auto">
            <a:xfrm>
              <a:off x="2782551" y="1944149"/>
              <a:ext cx="77274" cy="83906"/>
            </a:xfrm>
            <a:custGeom>
              <a:avLst/>
              <a:gdLst>
                <a:gd name="T0" fmla="*/ 366 w 49"/>
                <a:gd name="T1" fmla="*/ 10 h 51"/>
                <a:gd name="T2" fmla="*/ 366 w 49"/>
                <a:gd name="T3" fmla="*/ 24 h 51"/>
                <a:gd name="T4" fmla="*/ 344 w 49"/>
                <a:gd name="T5" fmla="*/ 299 h 51"/>
                <a:gd name="T6" fmla="*/ 255 w 49"/>
                <a:gd name="T7" fmla="*/ 404 h 51"/>
                <a:gd name="T8" fmla="*/ 51 w 49"/>
                <a:gd name="T9" fmla="*/ 472 h 51"/>
                <a:gd name="T10" fmla="*/ 0 w 49"/>
                <a:gd name="T11" fmla="*/ 448 h 51"/>
                <a:gd name="T12" fmla="*/ 131 w 49"/>
                <a:gd name="T13" fmla="*/ 539 h 51"/>
                <a:gd name="T14" fmla="*/ 455 w 49"/>
                <a:gd name="T15" fmla="*/ 390 h 51"/>
                <a:gd name="T16" fmla="*/ 366 w 49"/>
                <a:gd name="T17" fmla="*/ 1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1">
                  <a:moveTo>
                    <a:pt x="36" y="1"/>
                  </a:moveTo>
                  <a:cubicBezTo>
                    <a:pt x="34" y="0"/>
                    <a:pt x="35" y="1"/>
                    <a:pt x="36" y="2"/>
                  </a:cubicBezTo>
                  <a:cubicBezTo>
                    <a:pt x="41" y="11"/>
                    <a:pt x="37" y="19"/>
                    <a:pt x="34" y="26"/>
                  </a:cubicBezTo>
                  <a:cubicBezTo>
                    <a:pt x="32" y="30"/>
                    <a:pt x="29" y="32"/>
                    <a:pt x="25" y="35"/>
                  </a:cubicBezTo>
                  <a:cubicBezTo>
                    <a:pt x="20" y="39"/>
                    <a:pt x="15" y="43"/>
                    <a:pt x="5" y="41"/>
                  </a:cubicBezTo>
                  <a:cubicBezTo>
                    <a:pt x="3" y="40"/>
                    <a:pt x="2" y="40"/>
                    <a:pt x="0" y="39"/>
                  </a:cubicBezTo>
                  <a:cubicBezTo>
                    <a:pt x="3" y="43"/>
                    <a:pt x="7" y="46"/>
                    <a:pt x="13" y="47"/>
                  </a:cubicBezTo>
                  <a:cubicBezTo>
                    <a:pt x="30" y="51"/>
                    <a:pt x="40" y="45"/>
                    <a:pt x="45" y="34"/>
                  </a:cubicBezTo>
                  <a:cubicBezTo>
                    <a:pt x="49" y="25"/>
                    <a:pt x="47" y="9"/>
                    <a:pt x="36" y="1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63" name="Freeform 439"/>
            <p:cNvSpPr>
              <a:spLocks/>
            </p:cNvSpPr>
            <p:nvPr/>
          </p:nvSpPr>
          <p:spPr bwMode="auto">
            <a:xfrm>
              <a:off x="2803355" y="1999925"/>
              <a:ext cx="50525" cy="28130"/>
            </a:xfrm>
            <a:custGeom>
              <a:avLst/>
              <a:gdLst>
                <a:gd name="T0" fmla="*/ 325 w 32"/>
                <a:gd name="T1" fmla="*/ 0 h 17"/>
                <a:gd name="T2" fmla="*/ 0 w 32"/>
                <a:gd name="T3" fmla="*/ 150 h 17"/>
                <a:gd name="T4" fmla="*/ 325 w 32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7">
                  <a:moveTo>
                    <a:pt x="32" y="0"/>
                  </a:moveTo>
                  <a:cubicBezTo>
                    <a:pt x="27" y="11"/>
                    <a:pt x="17" y="17"/>
                    <a:pt x="0" y="13"/>
                  </a:cubicBezTo>
                  <a:cubicBezTo>
                    <a:pt x="10" y="13"/>
                    <a:pt x="24" y="10"/>
                    <a:pt x="32" y="0"/>
                  </a:cubicBezTo>
                  <a:close/>
                </a:path>
              </a:pathLst>
            </a:custGeom>
            <a:solidFill>
              <a:srgbClr val="006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64" name="Freeform 440"/>
            <p:cNvSpPr>
              <a:spLocks/>
            </p:cNvSpPr>
            <p:nvPr/>
          </p:nvSpPr>
          <p:spPr bwMode="auto">
            <a:xfrm>
              <a:off x="2765214" y="1922809"/>
              <a:ext cx="101051" cy="112036"/>
            </a:xfrm>
            <a:custGeom>
              <a:avLst/>
              <a:gdLst>
                <a:gd name="T0" fmla="*/ 599 w 64"/>
                <a:gd name="T1" fmla="*/ 554 h 68"/>
                <a:gd name="T2" fmla="*/ 367 w 64"/>
                <a:gd name="T3" fmla="*/ 34 h 68"/>
                <a:gd name="T4" fmla="*/ 19 w 64"/>
                <a:gd name="T5" fmla="*/ 323 h 68"/>
                <a:gd name="T6" fmla="*/ 233 w 64"/>
                <a:gd name="T7" fmla="*/ 727 h 68"/>
                <a:gd name="T8" fmla="*/ 599 w 64"/>
                <a:gd name="T9" fmla="*/ 55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8">
                  <a:moveTo>
                    <a:pt x="59" y="48"/>
                  </a:moveTo>
                  <a:cubicBezTo>
                    <a:pt x="64" y="36"/>
                    <a:pt x="59" y="6"/>
                    <a:pt x="36" y="3"/>
                  </a:cubicBezTo>
                  <a:cubicBezTo>
                    <a:pt x="13" y="0"/>
                    <a:pt x="5" y="17"/>
                    <a:pt x="2" y="28"/>
                  </a:cubicBezTo>
                  <a:cubicBezTo>
                    <a:pt x="0" y="39"/>
                    <a:pt x="3" y="58"/>
                    <a:pt x="23" y="63"/>
                  </a:cubicBezTo>
                  <a:cubicBezTo>
                    <a:pt x="42" y="68"/>
                    <a:pt x="53" y="61"/>
                    <a:pt x="59" y="48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65" name="Oval 441"/>
            <p:cNvSpPr>
              <a:spLocks noChangeArrowheads="1"/>
            </p:cNvSpPr>
            <p:nvPr/>
          </p:nvSpPr>
          <p:spPr bwMode="auto">
            <a:xfrm>
              <a:off x="2771653" y="1940754"/>
              <a:ext cx="15851" cy="164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66" name="Oval 442"/>
            <p:cNvSpPr>
              <a:spLocks noChangeArrowheads="1"/>
            </p:cNvSpPr>
            <p:nvPr/>
          </p:nvSpPr>
          <p:spPr bwMode="auto">
            <a:xfrm>
              <a:off x="2787504" y="1931054"/>
              <a:ext cx="9412" cy="116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67" name="Oval 443"/>
            <p:cNvSpPr>
              <a:spLocks noChangeArrowheads="1"/>
            </p:cNvSpPr>
            <p:nvPr/>
          </p:nvSpPr>
          <p:spPr bwMode="auto">
            <a:xfrm>
              <a:off x="2768186" y="1960639"/>
              <a:ext cx="7926" cy="8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1268" name="Group 1267"/>
            <p:cNvGrpSpPr/>
            <p:nvPr/>
          </p:nvGrpSpPr>
          <p:grpSpPr>
            <a:xfrm>
              <a:off x="2574505" y="1585420"/>
              <a:ext cx="271450" cy="342899"/>
              <a:chOff x="2397125" y="4632325"/>
              <a:chExt cx="869950" cy="1122363"/>
            </a:xfrm>
          </p:grpSpPr>
          <p:sp>
            <p:nvSpPr>
              <p:cNvPr id="1828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9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30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31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32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33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834" name="Group 1833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835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36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37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38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39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0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1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2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3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4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5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6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847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1269" name="Freeform 475"/>
            <p:cNvSpPr>
              <a:spLocks/>
            </p:cNvSpPr>
            <p:nvPr/>
          </p:nvSpPr>
          <p:spPr bwMode="auto">
            <a:xfrm>
              <a:off x="2818711" y="1674001"/>
              <a:ext cx="220925" cy="230378"/>
            </a:xfrm>
            <a:custGeom>
              <a:avLst/>
              <a:gdLst>
                <a:gd name="T0" fmla="*/ 1258 w 140"/>
                <a:gd name="T1" fmla="*/ 380 h 140"/>
                <a:gd name="T2" fmla="*/ 264 w 140"/>
                <a:gd name="T3" fmla="*/ 322 h 140"/>
                <a:gd name="T4" fmla="*/ 121 w 140"/>
                <a:gd name="T5" fmla="*/ 1164 h 140"/>
                <a:gd name="T6" fmla="*/ 781 w 140"/>
                <a:gd name="T7" fmla="*/ 1601 h 140"/>
                <a:gd name="T8" fmla="*/ 1402 w 140"/>
                <a:gd name="T9" fmla="*/ 1014 h 140"/>
                <a:gd name="T10" fmla="*/ 1258 w 140"/>
                <a:gd name="T11" fmla="*/ 38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124" y="33"/>
                  </a:moveTo>
                  <a:cubicBezTo>
                    <a:pt x="98" y="0"/>
                    <a:pt x="52" y="3"/>
                    <a:pt x="26" y="28"/>
                  </a:cubicBezTo>
                  <a:cubicBezTo>
                    <a:pt x="8" y="46"/>
                    <a:pt x="0" y="77"/>
                    <a:pt x="12" y="101"/>
                  </a:cubicBezTo>
                  <a:cubicBezTo>
                    <a:pt x="23" y="123"/>
                    <a:pt x="51" y="139"/>
                    <a:pt x="77" y="139"/>
                  </a:cubicBezTo>
                  <a:cubicBezTo>
                    <a:pt x="109" y="140"/>
                    <a:pt x="133" y="122"/>
                    <a:pt x="138" y="88"/>
                  </a:cubicBezTo>
                  <a:cubicBezTo>
                    <a:pt x="140" y="70"/>
                    <a:pt x="135" y="47"/>
                    <a:pt x="124" y="33"/>
                  </a:cubicBezTo>
                  <a:close/>
                </a:path>
              </a:pathLst>
            </a:custGeom>
            <a:solidFill>
              <a:srgbClr val="FDD3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0" name="Freeform 476"/>
            <p:cNvSpPr>
              <a:spLocks/>
            </p:cNvSpPr>
            <p:nvPr/>
          </p:nvSpPr>
          <p:spPr bwMode="auto">
            <a:xfrm>
              <a:off x="2871218" y="1721531"/>
              <a:ext cx="163960" cy="176542"/>
            </a:xfrm>
            <a:custGeom>
              <a:avLst/>
              <a:gdLst>
                <a:gd name="T0" fmla="*/ 891 w 104"/>
                <a:gd name="T1" fmla="*/ 82 h 107"/>
                <a:gd name="T2" fmla="*/ 891 w 104"/>
                <a:gd name="T3" fmla="*/ 92 h 107"/>
                <a:gd name="T4" fmla="*/ 910 w 104"/>
                <a:gd name="T5" fmla="*/ 589 h 107"/>
                <a:gd name="T6" fmla="*/ 353 w 104"/>
                <a:gd name="T7" fmla="*/ 1055 h 107"/>
                <a:gd name="T8" fmla="*/ 0 w 104"/>
                <a:gd name="T9" fmla="*/ 1041 h 107"/>
                <a:gd name="T10" fmla="*/ 455 w 104"/>
                <a:gd name="T11" fmla="*/ 1228 h 107"/>
                <a:gd name="T12" fmla="*/ 1022 w 104"/>
                <a:gd name="T13" fmla="*/ 670 h 107"/>
                <a:gd name="T14" fmla="*/ 891 w 104"/>
                <a:gd name="T15" fmla="*/ 82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" h="107">
                  <a:moveTo>
                    <a:pt x="88" y="7"/>
                  </a:moveTo>
                  <a:cubicBezTo>
                    <a:pt x="82" y="0"/>
                    <a:pt x="86" y="4"/>
                    <a:pt x="88" y="8"/>
                  </a:cubicBezTo>
                  <a:cubicBezTo>
                    <a:pt x="94" y="21"/>
                    <a:pt x="92" y="38"/>
                    <a:pt x="90" y="51"/>
                  </a:cubicBezTo>
                  <a:cubicBezTo>
                    <a:pt x="86" y="83"/>
                    <a:pt x="64" y="91"/>
                    <a:pt x="35" y="91"/>
                  </a:cubicBezTo>
                  <a:cubicBezTo>
                    <a:pt x="23" y="91"/>
                    <a:pt x="10" y="96"/>
                    <a:pt x="0" y="90"/>
                  </a:cubicBezTo>
                  <a:cubicBezTo>
                    <a:pt x="12" y="100"/>
                    <a:pt x="29" y="106"/>
                    <a:pt x="45" y="106"/>
                  </a:cubicBezTo>
                  <a:cubicBezTo>
                    <a:pt x="74" y="107"/>
                    <a:pt x="97" y="91"/>
                    <a:pt x="101" y="58"/>
                  </a:cubicBezTo>
                  <a:cubicBezTo>
                    <a:pt x="104" y="42"/>
                    <a:pt x="98" y="20"/>
                    <a:pt x="88" y="7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1" name="Freeform 477"/>
            <p:cNvSpPr>
              <a:spLocks/>
            </p:cNvSpPr>
            <p:nvPr/>
          </p:nvSpPr>
          <p:spPr bwMode="auto">
            <a:xfrm>
              <a:off x="2871218" y="1817077"/>
              <a:ext cx="159007" cy="80996"/>
            </a:xfrm>
            <a:custGeom>
              <a:avLst/>
              <a:gdLst>
                <a:gd name="T0" fmla="*/ 1020 w 101"/>
                <a:gd name="T1" fmla="*/ 0 h 49"/>
                <a:gd name="T2" fmla="*/ 454 w 101"/>
                <a:gd name="T3" fmla="*/ 559 h 49"/>
                <a:gd name="T4" fmla="*/ 0 w 101"/>
                <a:gd name="T5" fmla="*/ 371 h 49"/>
                <a:gd name="T6" fmla="*/ 607 w 101"/>
                <a:gd name="T7" fmla="*/ 429 h 49"/>
                <a:gd name="T8" fmla="*/ 1020 w 10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49">
                  <a:moveTo>
                    <a:pt x="101" y="0"/>
                  </a:moveTo>
                  <a:cubicBezTo>
                    <a:pt x="97" y="33"/>
                    <a:pt x="74" y="49"/>
                    <a:pt x="45" y="48"/>
                  </a:cubicBezTo>
                  <a:cubicBezTo>
                    <a:pt x="29" y="48"/>
                    <a:pt x="12" y="42"/>
                    <a:pt x="0" y="32"/>
                  </a:cubicBezTo>
                  <a:cubicBezTo>
                    <a:pt x="12" y="42"/>
                    <a:pt x="39" y="43"/>
                    <a:pt x="60" y="37"/>
                  </a:cubicBezTo>
                  <a:cubicBezTo>
                    <a:pt x="81" y="30"/>
                    <a:pt x="95" y="21"/>
                    <a:pt x="101" y="0"/>
                  </a:cubicBezTo>
                  <a:close/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2" name="Freeform 478"/>
            <p:cNvSpPr>
              <a:spLocks/>
            </p:cNvSpPr>
            <p:nvPr/>
          </p:nvSpPr>
          <p:spPr bwMode="auto">
            <a:xfrm>
              <a:off x="2826637" y="1682246"/>
              <a:ext cx="170400" cy="184302"/>
            </a:xfrm>
            <a:custGeom>
              <a:avLst/>
              <a:gdLst>
                <a:gd name="T0" fmla="*/ 182 w 108"/>
                <a:gd name="T1" fmla="*/ 1130 h 112"/>
                <a:gd name="T2" fmla="*/ 405 w 108"/>
                <a:gd name="T3" fmla="*/ 428 h 112"/>
                <a:gd name="T4" fmla="*/ 1096 w 108"/>
                <a:gd name="T5" fmla="*/ 265 h 112"/>
                <a:gd name="T6" fmla="*/ 233 w 108"/>
                <a:gd name="T7" fmla="*/ 299 h 112"/>
                <a:gd name="T8" fmla="*/ 111 w 108"/>
                <a:gd name="T9" fmla="*/ 1082 h 112"/>
                <a:gd name="T10" fmla="*/ 255 w 108"/>
                <a:gd name="T11" fmla="*/ 1289 h 112"/>
                <a:gd name="T12" fmla="*/ 182 w 108"/>
                <a:gd name="T13" fmla="*/ 113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112">
                  <a:moveTo>
                    <a:pt x="18" y="98"/>
                  </a:moveTo>
                  <a:cubicBezTo>
                    <a:pt x="7" y="75"/>
                    <a:pt x="24" y="54"/>
                    <a:pt x="40" y="37"/>
                  </a:cubicBezTo>
                  <a:cubicBezTo>
                    <a:pt x="59" y="18"/>
                    <a:pt x="87" y="3"/>
                    <a:pt x="108" y="23"/>
                  </a:cubicBezTo>
                  <a:cubicBezTo>
                    <a:pt x="84" y="0"/>
                    <a:pt x="45" y="4"/>
                    <a:pt x="23" y="26"/>
                  </a:cubicBezTo>
                  <a:cubicBezTo>
                    <a:pt x="7" y="42"/>
                    <a:pt x="0" y="71"/>
                    <a:pt x="11" y="94"/>
                  </a:cubicBezTo>
                  <a:cubicBezTo>
                    <a:pt x="14" y="100"/>
                    <a:pt x="19" y="106"/>
                    <a:pt x="25" y="112"/>
                  </a:cubicBezTo>
                  <a:cubicBezTo>
                    <a:pt x="18" y="103"/>
                    <a:pt x="21" y="104"/>
                    <a:pt x="18" y="98"/>
                  </a:cubicBezTo>
                  <a:close/>
                </a:path>
              </a:pathLst>
            </a:custGeom>
            <a:solidFill>
              <a:srgbClr val="FDF4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3" name="Freeform 479"/>
            <p:cNvSpPr>
              <a:spLocks/>
            </p:cNvSpPr>
            <p:nvPr/>
          </p:nvSpPr>
          <p:spPr bwMode="auto">
            <a:xfrm>
              <a:off x="2818711" y="1674001"/>
              <a:ext cx="220925" cy="230378"/>
            </a:xfrm>
            <a:custGeom>
              <a:avLst/>
              <a:gdLst>
                <a:gd name="T0" fmla="*/ 1258 w 140"/>
                <a:gd name="T1" fmla="*/ 380 h 140"/>
                <a:gd name="T2" fmla="*/ 264 w 140"/>
                <a:gd name="T3" fmla="*/ 322 h 140"/>
                <a:gd name="T4" fmla="*/ 121 w 140"/>
                <a:gd name="T5" fmla="*/ 1164 h 140"/>
                <a:gd name="T6" fmla="*/ 781 w 140"/>
                <a:gd name="T7" fmla="*/ 1601 h 140"/>
                <a:gd name="T8" fmla="*/ 1402 w 140"/>
                <a:gd name="T9" fmla="*/ 1014 h 140"/>
                <a:gd name="T10" fmla="*/ 1258 w 140"/>
                <a:gd name="T11" fmla="*/ 38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40">
                  <a:moveTo>
                    <a:pt x="124" y="33"/>
                  </a:moveTo>
                  <a:cubicBezTo>
                    <a:pt x="98" y="0"/>
                    <a:pt x="52" y="3"/>
                    <a:pt x="26" y="28"/>
                  </a:cubicBezTo>
                  <a:cubicBezTo>
                    <a:pt x="8" y="46"/>
                    <a:pt x="0" y="77"/>
                    <a:pt x="12" y="101"/>
                  </a:cubicBezTo>
                  <a:cubicBezTo>
                    <a:pt x="23" y="123"/>
                    <a:pt x="51" y="139"/>
                    <a:pt x="77" y="139"/>
                  </a:cubicBezTo>
                  <a:cubicBezTo>
                    <a:pt x="109" y="140"/>
                    <a:pt x="133" y="122"/>
                    <a:pt x="138" y="88"/>
                  </a:cubicBezTo>
                  <a:cubicBezTo>
                    <a:pt x="140" y="70"/>
                    <a:pt x="135" y="47"/>
                    <a:pt x="124" y="33"/>
                  </a:cubicBezTo>
                  <a:close/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4" name="Freeform 480"/>
            <p:cNvSpPr>
              <a:spLocks/>
            </p:cNvSpPr>
            <p:nvPr/>
          </p:nvSpPr>
          <p:spPr bwMode="auto">
            <a:xfrm>
              <a:off x="2886574" y="1754512"/>
              <a:ext cx="101051" cy="107186"/>
            </a:xfrm>
            <a:custGeom>
              <a:avLst/>
              <a:gdLst>
                <a:gd name="T0" fmla="*/ 599 w 64"/>
                <a:gd name="T1" fmla="*/ 530 h 65"/>
                <a:gd name="T2" fmla="*/ 367 w 64"/>
                <a:gd name="T3" fmla="*/ 48 h 65"/>
                <a:gd name="T4" fmla="*/ 19 w 64"/>
                <a:gd name="T5" fmla="*/ 289 h 65"/>
                <a:gd name="T6" fmla="*/ 233 w 64"/>
                <a:gd name="T7" fmla="*/ 694 h 65"/>
                <a:gd name="T8" fmla="*/ 599 w 64"/>
                <a:gd name="T9" fmla="*/ 53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5">
                  <a:moveTo>
                    <a:pt x="59" y="46"/>
                  </a:moveTo>
                  <a:cubicBezTo>
                    <a:pt x="64" y="33"/>
                    <a:pt x="59" y="7"/>
                    <a:pt x="36" y="4"/>
                  </a:cubicBezTo>
                  <a:cubicBezTo>
                    <a:pt x="12" y="0"/>
                    <a:pt x="5" y="15"/>
                    <a:pt x="2" y="25"/>
                  </a:cubicBezTo>
                  <a:cubicBezTo>
                    <a:pt x="0" y="36"/>
                    <a:pt x="3" y="56"/>
                    <a:pt x="23" y="60"/>
                  </a:cubicBezTo>
                  <a:cubicBezTo>
                    <a:pt x="42" y="65"/>
                    <a:pt x="53" y="58"/>
                    <a:pt x="59" y="46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5" name="Freeform 481"/>
            <p:cNvSpPr>
              <a:spLocks/>
            </p:cNvSpPr>
            <p:nvPr/>
          </p:nvSpPr>
          <p:spPr bwMode="auto">
            <a:xfrm>
              <a:off x="2915304" y="1794282"/>
              <a:ext cx="67863" cy="59171"/>
            </a:xfrm>
            <a:custGeom>
              <a:avLst/>
              <a:gdLst>
                <a:gd name="T0" fmla="*/ 0 w 43"/>
                <a:gd name="T1" fmla="*/ 366 h 36"/>
                <a:gd name="T2" fmla="*/ 293 w 43"/>
                <a:gd name="T3" fmla="*/ 346 h 36"/>
                <a:gd name="T4" fmla="*/ 376 w 43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6">
                  <a:moveTo>
                    <a:pt x="0" y="32"/>
                  </a:moveTo>
                  <a:cubicBezTo>
                    <a:pt x="7" y="34"/>
                    <a:pt x="23" y="36"/>
                    <a:pt x="29" y="30"/>
                  </a:cubicBezTo>
                  <a:cubicBezTo>
                    <a:pt x="38" y="23"/>
                    <a:pt x="43" y="9"/>
                    <a:pt x="37" y="0"/>
                  </a:cubicBezTo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6" name="Freeform 482"/>
            <p:cNvSpPr>
              <a:spLocks/>
            </p:cNvSpPr>
            <p:nvPr/>
          </p:nvSpPr>
          <p:spPr bwMode="auto">
            <a:xfrm>
              <a:off x="2877162" y="1744812"/>
              <a:ext cx="102537" cy="108641"/>
            </a:xfrm>
            <a:custGeom>
              <a:avLst/>
              <a:gdLst>
                <a:gd name="T0" fmla="*/ 599 w 65"/>
                <a:gd name="T1" fmla="*/ 529 h 66"/>
                <a:gd name="T2" fmla="*/ 366 w 65"/>
                <a:gd name="T3" fmla="*/ 48 h 66"/>
                <a:gd name="T4" fmla="*/ 32 w 65"/>
                <a:gd name="T5" fmla="*/ 288 h 66"/>
                <a:gd name="T6" fmla="*/ 232 w 65"/>
                <a:gd name="T7" fmla="*/ 703 h 66"/>
                <a:gd name="T8" fmla="*/ 599 w 65"/>
                <a:gd name="T9" fmla="*/ 529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6">
                  <a:moveTo>
                    <a:pt x="59" y="46"/>
                  </a:moveTo>
                  <a:cubicBezTo>
                    <a:pt x="65" y="33"/>
                    <a:pt x="59" y="7"/>
                    <a:pt x="36" y="4"/>
                  </a:cubicBezTo>
                  <a:cubicBezTo>
                    <a:pt x="12" y="0"/>
                    <a:pt x="5" y="15"/>
                    <a:pt x="3" y="25"/>
                  </a:cubicBezTo>
                  <a:cubicBezTo>
                    <a:pt x="0" y="36"/>
                    <a:pt x="3" y="56"/>
                    <a:pt x="23" y="61"/>
                  </a:cubicBezTo>
                  <a:cubicBezTo>
                    <a:pt x="42" y="66"/>
                    <a:pt x="53" y="59"/>
                    <a:pt x="59" y="46"/>
                  </a:cubicBezTo>
                  <a:close/>
                </a:path>
              </a:pathLst>
            </a:custGeom>
            <a:solidFill>
              <a:srgbClr val="00AB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7" name="Freeform 483"/>
            <p:cNvSpPr>
              <a:spLocks/>
            </p:cNvSpPr>
            <p:nvPr/>
          </p:nvSpPr>
          <p:spPr bwMode="auto">
            <a:xfrm>
              <a:off x="2882116" y="1749662"/>
              <a:ext cx="66377" cy="77601"/>
            </a:xfrm>
            <a:custGeom>
              <a:avLst/>
              <a:gdLst>
                <a:gd name="T0" fmla="*/ 61 w 42"/>
                <a:gd name="T1" fmla="*/ 511 h 47"/>
                <a:gd name="T2" fmla="*/ 93 w 42"/>
                <a:gd name="T3" fmla="*/ 337 h 47"/>
                <a:gd name="T4" fmla="*/ 223 w 42"/>
                <a:gd name="T5" fmla="*/ 208 h 47"/>
                <a:gd name="T6" fmla="*/ 367 w 42"/>
                <a:gd name="T7" fmla="*/ 48 h 47"/>
                <a:gd name="T8" fmla="*/ 396 w 42"/>
                <a:gd name="T9" fmla="*/ 58 h 47"/>
                <a:gd name="T10" fmla="*/ 325 w 42"/>
                <a:gd name="T11" fmla="*/ 34 h 47"/>
                <a:gd name="T12" fmla="*/ 19 w 42"/>
                <a:gd name="T13" fmla="*/ 266 h 47"/>
                <a:gd name="T14" fmla="*/ 51 w 42"/>
                <a:gd name="T15" fmla="*/ 511 h 47"/>
                <a:gd name="T16" fmla="*/ 61 w 42"/>
                <a:gd name="T17" fmla="*/ 511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47">
                  <a:moveTo>
                    <a:pt x="6" y="44"/>
                  </a:moveTo>
                  <a:cubicBezTo>
                    <a:pt x="3" y="38"/>
                    <a:pt x="8" y="33"/>
                    <a:pt x="9" y="29"/>
                  </a:cubicBezTo>
                  <a:cubicBezTo>
                    <a:pt x="11" y="24"/>
                    <a:pt x="18" y="22"/>
                    <a:pt x="22" y="18"/>
                  </a:cubicBezTo>
                  <a:cubicBezTo>
                    <a:pt x="26" y="13"/>
                    <a:pt x="25" y="3"/>
                    <a:pt x="36" y="4"/>
                  </a:cubicBezTo>
                  <a:cubicBezTo>
                    <a:pt x="39" y="5"/>
                    <a:pt x="42" y="7"/>
                    <a:pt x="39" y="5"/>
                  </a:cubicBezTo>
                  <a:cubicBezTo>
                    <a:pt x="37" y="4"/>
                    <a:pt x="34" y="3"/>
                    <a:pt x="32" y="3"/>
                  </a:cubicBezTo>
                  <a:cubicBezTo>
                    <a:pt x="11" y="0"/>
                    <a:pt x="4" y="13"/>
                    <a:pt x="2" y="23"/>
                  </a:cubicBezTo>
                  <a:cubicBezTo>
                    <a:pt x="0" y="29"/>
                    <a:pt x="1" y="37"/>
                    <a:pt x="5" y="44"/>
                  </a:cubicBezTo>
                  <a:cubicBezTo>
                    <a:pt x="5" y="45"/>
                    <a:pt x="7" y="47"/>
                    <a:pt x="6" y="44"/>
                  </a:cubicBezTo>
                  <a:close/>
                </a:path>
              </a:pathLst>
            </a:custGeom>
            <a:solidFill>
              <a:srgbClr val="DEEE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8" name="Freeform 484"/>
            <p:cNvSpPr>
              <a:spLocks/>
            </p:cNvSpPr>
            <p:nvPr/>
          </p:nvSpPr>
          <p:spPr bwMode="auto">
            <a:xfrm>
              <a:off x="2896481" y="1761302"/>
              <a:ext cx="75293" cy="85361"/>
            </a:xfrm>
            <a:custGeom>
              <a:avLst/>
              <a:gdLst>
                <a:gd name="T0" fmla="*/ 352 w 48"/>
                <a:gd name="T1" fmla="*/ 10 h 52"/>
                <a:gd name="T2" fmla="*/ 352 w 48"/>
                <a:gd name="T3" fmla="*/ 34 h 52"/>
                <a:gd name="T4" fmla="*/ 361 w 48"/>
                <a:gd name="T5" fmla="*/ 264 h 52"/>
                <a:gd name="T6" fmla="*/ 250 w 48"/>
                <a:gd name="T7" fmla="*/ 399 h 52"/>
                <a:gd name="T8" fmla="*/ 41 w 48"/>
                <a:gd name="T9" fmla="*/ 470 h 52"/>
                <a:gd name="T10" fmla="*/ 0 w 48"/>
                <a:gd name="T11" fmla="*/ 457 h 52"/>
                <a:gd name="T12" fmla="*/ 120 w 48"/>
                <a:gd name="T13" fmla="*/ 538 h 52"/>
                <a:gd name="T14" fmla="*/ 440 w 48"/>
                <a:gd name="T15" fmla="*/ 389 h 52"/>
                <a:gd name="T16" fmla="*/ 352 w 48"/>
                <a:gd name="T17" fmla="*/ 1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2">
                  <a:moveTo>
                    <a:pt x="35" y="1"/>
                  </a:moveTo>
                  <a:cubicBezTo>
                    <a:pt x="34" y="0"/>
                    <a:pt x="34" y="2"/>
                    <a:pt x="35" y="3"/>
                  </a:cubicBezTo>
                  <a:cubicBezTo>
                    <a:pt x="40" y="11"/>
                    <a:pt x="39" y="16"/>
                    <a:pt x="36" y="23"/>
                  </a:cubicBezTo>
                  <a:cubicBezTo>
                    <a:pt x="34" y="27"/>
                    <a:pt x="28" y="33"/>
                    <a:pt x="25" y="35"/>
                  </a:cubicBezTo>
                  <a:cubicBezTo>
                    <a:pt x="19" y="39"/>
                    <a:pt x="14" y="44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43"/>
                    <a:pt x="7" y="46"/>
                    <a:pt x="12" y="47"/>
                  </a:cubicBezTo>
                  <a:cubicBezTo>
                    <a:pt x="29" y="52"/>
                    <a:pt x="39" y="46"/>
                    <a:pt x="44" y="34"/>
                  </a:cubicBezTo>
                  <a:cubicBezTo>
                    <a:pt x="48" y="25"/>
                    <a:pt x="46" y="9"/>
                    <a:pt x="35" y="1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9" name="Freeform 485"/>
            <p:cNvSpPr>
              <a:spLocks/>
            </p:cNvSpPr>
            <p:nvPr/>
          </p:nvSpPr>
          <p:spPr bwMode="auto">
            <a:xfrm>
              <a:off x="2915304" y="1817077"/>
              <a:ext cx="50525" cy="29585"/>
            </a:xfrm>
            <a:custGeom>
              <a:avLst/>
              <a:gdLst>
                <a:gd name="T0" fmla="*/ 325 w 32"/>
                <a:gd name="T1" fmla="*/ 0 h 18"/>
                <a:gd name="T2" fmla="*/ 0 w 32"/>
                <a:gd name="T3" fmla="*/ 149 h 18"/>
                <a:gd name="T4" fmla="*/ 325 w 32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8">
                  <a:moveTo>
                    <a:pt x="32" y="0"/>
                  </a:moveTo>
                  <a:cubicBezTo>
                    <a:pt x="27" y="12"/>
                    <a:pt x="17" y="18"/>
                    <a:pt x="0" y="13"/>
                  </a:cubicBezTo>
                  <a:cubicBezTo>
                    <a:pt x="11" y="13"/>
                    <a:pt x="24" y="10"/>
                    <a:pt x="32" y="0"/>
                  </a:cubicBezTo>
                  <a:close/>
                </a:path>
              </a:pathLst>
            </a:custGeom>
            <a:solidFill>
              <a:srgbClr val="006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80" name="Freeform 486"/>
            <p:cNvSpPr>
              <a:spLocks/>
            </p:cNvSpPr>
            <p:nvPr/>
          </p:nvSpPr>
          <p:spPr bwMode="auto">
            <a:xfrm>
              <a:off x="2877162" y="1744812"/>
              <a:ext cx="102537" cy="108641"/>
            </a:xfrm>
            <a:custGeom>
              <a:avLst/>
              <a:gdLst>
                <a:gd name="T0" fmla="*/ 599 w 65"/>
                <a:gd name="T1" fmla="*/ 529 h 66"/>
                <a:gd name="T2" fmla="*/ 366 w 65"/>
                <a:gd name="T3" fmla="*/ 48 h 66"/>
                <a:gd name="T4" fmla="*/ 32 w 65"/>
                <a:gd name="T5" fmla="*/ 288 h 66"/>
                <a:gd name="T6" fmla="*/ 232 w 65"/>
                <a:gd name="T7" fmla="*/ 703 h 66"/>
                <a:gd name="T8" fmla="*/ 599 w 65"/>
                <a:gd name="T9" fmla="*/ 529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6">
                  <a:moveTo>
                    <a:pt x="59" y="46"/>
                  </a:moveTo>
                  <a:cubicBezTo>
                    <a:pt x="65" y="33"/>
                    <a:pt x="59" y="7"/>
                    <a:pt x="36" y="4"/>
                  </a:cubicBezTo>
                  <a:cubicBezTo>
                    <a:pt x="12" y="0"/>
                    <a:pt x="5" y="15"/>
                    <a:pt x="3" y="25"/>
                  </a:cubicBezTo>
                  <a:cubicBezTo>
                    <a:pt x="0" y="36"/>
                    <a:pt x="3" y="56"/>
                    <a:pt x="23" y="61"/>
                  </a:cubicBezTo>
                  <a:cubicBezTo>
                    <a:pt x="42" y="66"/>
                    <a:pt x="53" y="59"/>
                    <a:pt x="59" y="46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81" name="Oval 487"/>
            <p:cNvSpPr>
              <a:spLocks noChangeArrowheads="1"/>
            </p:cNvSpPr>
            <p:nvPr/>
          </p:nvSpPr>
          <p:spPr bwMode="auto">
            <a:xfrm>
              <a:off x="2883602" y="1757907"/>
              <a:ext cx="15851" cy="164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82" name="Oval 488"/>
            <p:cNvSpPr>
              <a:spLocks noChangeArrowheads="1"/>
            </p:cNvSpPr>
            <p:nvPr/>
          </p:nvSpPr>
          <p:spPr bwMode="auto">
            <a:xfrm>
              <a:off x="2899453" y="1749662"/>
              <a:ext cx="9412" cy="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83" name="Oval 489"/>
            <p:cNvSpPr>
              <a:spLocks noChangeArrowheads="1"/>
            </p:cNvSpPr>
            <p:nvPr/>
          </p:nvSpPr>
          <p:spPr bwMode="auto">
            <a:xfrm>
              <a:off x="2880630" y="1777792"/>
              <a:ext cx="7926" cy="8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84" name="Freeform 490"/>
            <p:cNvSpPr>
              <a:spLocks/>
            </p:cNvSpPr>
            <p:nvPr/>
          </p:nvSpPr>
          <p:spPr bwMode="auto">
            <a:xfrm>
              <a:off x="2834562" y="1700191"/>
              <a:ext cx="67863" cy="98941"/>
            </a:xfrm>
            <a:custGeom>
              <a:avLst/>
              <a:gdLst>
                <a:gd name="T0" fmla="*/ 436 w 43"/>
                <a:gd name="T1" fmla="*/ 0 h 60"/>
                <a:gd name="T2" fmla="*/ 10 w 43"/>
                <a:gd name="T3" fmla="*/ 694 h 60"/>
                <a:gd name="T4" fmla="*/ 436 w 43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60">
                  <a:moveTo>
                    <a:pt x="43" y="0"/>
                  </a:moveTo>
                  <a:cubicBezTo>
                    <a:pt x="25" y="6"/>
                    <a:pt x="0" y="24"/>
                    <a:pt x="1" y="60"/>
                  </a:cubicBezTo>
                  <a:cubicBezTo>
                    <a:pt x="5" y="44"/>
                    <a:pt x="24" y="9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1285" name="Group 1284"/>
            <p:cNvGrpSpPr/>
            <p:nvPr/>
          </p:nvGrpSpPr>
          <p:grpSpPr>
            <a:xfrm rot="18244602">
              <a:off x="2245038" y="1752122"/>
              <a:ext cx="400130" cy="228851"/>
              <a:chOff x="1860550" y="3822700"/>
              <a:chExt cx="1309688" cy="733426"/>
            </a:xfrm>
          </p:grpSpPr>
          <p:sp>
            <p:nvSpPr>
              <p:cNvPr id="1797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98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99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0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1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2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3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4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5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6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7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8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09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0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1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2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3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4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5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6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7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8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9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0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1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2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3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4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5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6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7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286" name="Freeform 507"/>
            <p:cNvSpPr>
              <a:spLocks/>
            </p:cNvSpPr>
            <p:nvPr/>
          </p:nvSpPr>
          <p:spPr bwMode="auto">
            <a:xfrm>
              <a:off x="2711716" y="1490669"/>
              <a:ext cx="225383" cy="229408"/>
            </a:xfrm>
            <a:custGeom>
              <a:avLst/>
              <a:gdLst>
                <a:gd name="T0" fmla="*/ 687 w 143"/>
                <a:gd name="T1" fmla="*/ 10 h 139"/>
                <a:gd name="T2" fmla="*/ 60 w 143"/>
                <a:gd name="T3" fmla="*/ 718 h 139"/>
                <a:gd name="T4" fmla="*/ 576 w 143"/>
                <a:gd name="T5" fmla="*/ 1504 h 139"/>
                <a:gd name="T6" fmla="*/ 1257 w 143"/>
                <a:gd name="T7" fmla="*/ 1239 h 139"/>
                <a:gd name="T8" fmla="*/ 1295 w 143"/>
                <a:gd name="T9" fmla="*/ 429 h 139"/>
                <a:gd name="T10" fmla="*/ 687 w 143"/>
                <a:gd name="T11" fmla="*/ 1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39">
                  <a:moveTo>
                    <a:pt x="68" y="1"/>
                  </a:moveTo>
                  <a:cubicBezTo>
                    <a:pt x="40" y="1"/>
                    <a:pt x="12" y="23"/>
                    <a:pt x="6" y="62"/>
                  </a:cubicBezTo>
                  <a:cubicBezTo>
                    <a:pt x="0" y="100"/>
                    <a:pt x="30" y="121"/>
                    <a:pt x="57" y="130"/>
                  </a:cubicBezTo>
                  <a:cubicBezTo>
                    <a:pt x="85" y="139"/>
                    <a:pt x="105" y="130"/>
                    <a:pt x="124" y="107"/>
                  </a:cubicBezTo>
                  <a:cubicBezTo>
                    <a:pt x="143" y="84"/>
                    <a:pt x="138" y="52"/>
                    <a:pt x="128" y="37"/>
                  </a:cubicBezTo>
                  <a:cubicBezTo>
                    <a:pt x="118" y="22"/>
                    <a:pt x="96" y="0"/>
                    <a:pt x="68" y="1"/>
                  </a:cubicBezTo>
                  <a:close/>
                </a:path>
              </a:pathLst>
            </a:custGeom>
            <a:solidFill>
              <a:srgbClr val="FDD37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87" name="Freeform 508"/>
            <p:cNvSpPr>
              <a:spLocks/>
            </p:cNvSpPr>
            <p:nvPr/>
          </p:nvSpPr>
          <p:spPr bwMode="auto">
            <a:xfrm>
              <a:off x="2716174" y="1498914"/>
              <a:ext cx="158016" cy="191577"/>
            </a:xfrm>
            <a:custGeom>
              <a:avLst/>
              <a:gdLst>
                <a:gd name="T0" fmla="*/ 182 w 100"/>
                <a:gd name="T1" fmla="*/ 708 h 116"/>
                <a:gd name="T2" fmla="*/ 743 w 100"/>
                <a:gd name="T3" fmla="*/ 82 h 116"/>
                <a:gd name="T4" fmla="*/ 1018 w 100"/>
                <a:gd name="T5" fmla="*/ 150 h 116"/>
                <a:gd name="T6" fmla="*/ 692 w 100"/>
                <a:gd name="T7" fmla="*/ 0 h 116"/>
                <a:gd name="T8" fmla="*/ 61 w 100"/>
                <a:gd name="T9" fmla="*/ 661 h 116"/>
                <a:gd name="T10" fmla="*/ 427 w 100"/>
                <a:gd name="T11" fmla="*/ 1345 h 116"/>
                <a:gd name="T12" fmla="*/ 182 w 100"/>
                <a:gd name="T13" fmla="*/ 708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116">
                  <a:moveTo>
                    <a:pt x="18" y="61"/>
                  </a:moveTo>
                  <a:cubicBezTo>
                    <a:pt x="24" y="24"/>
                    <a:pt x="46" y="7"/>
                    <a:pt x="73" y="7"/>
                  </a:cubicBezTo>
                  <a:cubicBezTo>
                    <a:pt x="82" y="6"/>
                    <a:pt x="93" y="9"/>
                    <a:pt x="100" y="13"/>
                  </a:cubicBezTo>
                  <a:cubicBezTo>
                    <a:pt x="91" y="7"/>
                    <a:pt x="81" y="0"/>
                    <a:pt x="68" y="0"/>
                  </a:cubicBezTo>
                  <a:cubicBezTo>
                    <a:pt x="41" y="0"/>
                    <a:pt x="11" y="20"/>
                    <a:pt x="6" y="57"/>
                  </a:cubicBezTo>
                  <a:cubicBezTo>
                    <a:pt x="0" y="88"/>
                    <a:pt x="19" y="106"/>
                    <a:pt x="42" y="116"/>
                  </a:cubicBezTo>
                  <a:cubicBezTo>
                    <a:pt x="23" y="105"/>
                    <a:pt x="14" y="88"/>
                    <a:pt x="18" y="61"/>
                  </a:cubicBezTo>
                  <a:close/>
                </a:path>
              </a:pathLst>
            </a:custGeom>
            <a:solidFill>
              <a:srgbClr val="FDF4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88" name="Freeform 509"/>
            <p:cNvSpPr>
              <a:spLocks/>
            </p:cNvSpPr>
            <p:nvPr/>
          </p:nvSpPr>
          <p:spPr bwMode="auto">
            <a:xfrm>
              <a:off x="2782551" y="1518799"/>
              <a:ext cx="150090" cy="196427"/>
            </a:xfrm>
            <a:custGeom>
              <a:avLst/>
              <a:gdLst>
                <a:gd name="T0" fmla="*/ 823 w 95"/>
                <a:gd name="T1" fmla="*/ 255 h 119"/>
                <a:gd name="T2" fmla="*/ 622 w 95"/>
                <a:gd name="T3" fmla="*/ 24 h 119"/>
                <a:gd name="T4" fmla="*/ 721 w 95"/>
                <a:gd name="T5" fmla="*/ 184 h 119"/>
                <a:gd name="T6" fmla="*/ 762 w 95"/>
                <a:gd name="T7" fmla="*/ 592 h 119"/>
                <a:gd name="T8" fmla="*/ 609 w 95"/>
                <a:gd name="T9" fmla="*/ 960 h 119"/>
                <a:gd name="T10" fmla="*/ 61 w 95"/>
                <a:gd name="T11" fmla="*/ 1229 h 119"/>
                <a:gd name="T12" fmla="*/ 0 w 95"/>
                <a:gd name="T13" fmla="*/ 1205 h 119"/>
                <a:gd name="T14" fmla="*/ 163 w 95"/>
                <a:gd name="T15" fmla="*/ 1286 h 119"/>
                <a:gd name="T16" fmla="*/ 785 w 95"/>
                <a:gd name="T17" fmla="*/ 1018 h 119"/>
                <a:gd name="T18" fmla="*/ 823 w 95"/>
                <a:gd name="T19" fmla="*/ 255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119">
                  <a:moveTo>
                    <a:pt x="81" y="22"/>
                  </a:moveTo>
                  <a:cubicBezTo>
                    <a:pt x="76" y="15"/>
                    <a:pt x="70" y="8"/>
                    <a:pt x="61" y="2"/>
                  </a:cubicBezTo>
                  <a:cubicBezTo>
                    <a:pt x="57" y="0"/>
                    <a:pt x="66" y="8"/>
                    <a:pt x="71" y="16"/>
                  </a:cubicBezTo>
                  <a:cubicBezTo>
                    <a:pt x="77" y="24"/>
                    <a:pt x="76" y="37"/>
                    <a:pt x="75" y="51"/>
                  </a:cubicBezTo>
                  <a:cubicBezTo>
                    <a:pt x="75" y="63"/>
                    <a:pt x="68" y="73"/>
                    <a:pt x="60" y="83"/>
                  </a:cubicBezTo>
                  <a:cubicBezTo>
                    <a:pt x="43" y="105"/>
                    <a:pt x="32" y="115"/>
                    <a:pt x="6" y="106"/>
                  </a:cubicBezTo>
                  <a:cubicBezTo>
                    <a:pt x="4" y="105"/>
                    <a:pt x="2" y="105"/>
                    <a:pt x="0" y="104"/>
                  </a:cubicBezTo>
                  <a:cubicBezTo>
                    <a:pt x="5" y="107"/>
                    <a:pt x="11" y="109"/>
                    <a:pt x="16" y="111"/>
                  </a:cubicBezTo>
                  <a:cubicBezTo>
                    <a:pt x="42" y="119"/>
                    <a:pt x="59" y="110"/>
                    <a:pt x="77" y="88"/>
                  </a:cubicBezTo>
                  <a:cubicBezTo>
                    <a:pt x="95" y="66"/>
                    <a:pt x="91" y="36"/>
                    <a:pt x="81" y="22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89" name="Freeform 510"/>
            <p:cNvSpPr>
              <a:spLocks/>
            </p:cNvSpPr>
            <p:nvPr/>
          </p:nvSpPr>
          <p:spPr bwMode="auto">
            <a:xfrm>
              <a:off x="2807814" y="1555174"/>
              <a:ext cx="124828" cy="160052"/>
            </a:xfrm>
            <a:custGeom>
              <a:avLst/>
              <a:gdLst>
                <a:gd name="T0" fmla="*/ 0 w 79"/>
                <a:gd name="T1" fmla="*/ 1031 h 97"/>
                <a:gd name="T2" fmla="*/ 622 w 79"/>
                <a:gd name="T3" fmla="*/ 765 h 97"/>
                <a:gd name="T4" fmla="*/ 660 w 79"/>
                <a:gd name="T5" fmla="*/ 0 h 97"/>
                <a:gd name="T6" fmla="*/ 539 w 79"/>
                <a:gd name="T7" fmla="*/ 742 h 97"/>
                <a:gd name="T8" fmla="*/ 0 w 79"/>
                <a:gd name="T9" fmla="*/ 1031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97">
                  <a:moveTo>
                    <a:pt x="0" y="89"/>
                  </a:moveTo>
                  <a:cubicBezTo>
                    <a:pt x="26" y="97"/>
                    <a:pt x="43" y="88"/>
                    <a:pt x="61" y="66"/>
                  </a:cubicBezTo>
                  <a:cubicBezTo>
                    <a:pt x="79" y="44"/>
                    <a:pt x="75" y="14"/>
                    <a:pt x="65" y="0"/>
                  </a:cubicBezTo>
                  <a:cubicBezTo>
                    <a:pt x="69" y="12"/>
                    <a:pt x="73" y="41"/>
                    <a:pt x="53" y="64"/>
                  </a:cubicBezTo>
                  <a:cubicBezTo>
                    <a:pt x="32" y="87"/>
                    <a:pt x="17" y="93"/>
                    <a:pt x="0" y="89"/>
                  </a:cubicBezTo>
                  <a:close/>
                </a:path>
              </a:pathLst>
            </a:custGeom>
            <a:solidFill>
              <a:srgbClr val="EB9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0" name="Freeform 511"/>
            <p:cNvSpPr>
              <a:spLocks/>
            </p:cNvSpPr>
            <p:nvPr/>
          </p:nvSpPr>
          <p:spPr bwMode="auto">
            <a:xfrm>
              <a:off x="2711716" y="1490669"/>
              <a:ext cx="225383" cy="229408"/>
            </a:xfrm>
            <a:custGeom>
              <a:avLst/>
              <a:gdLst>
                <a:gd name="T0" fmla="*/ 687 w 143"/>
                <a:gd name="T1" fmla="*/ 10 h 139"/>
                <a:gd name="T2" fmla="*/ 60 w 143"/>
                <a:gd name="T3" fmla="*/ 718 h 139"/>
                <a:gd name="T4" fmla="*/ 576 w 143"/>
                <a:gd name="T5" fmla="*/ 1504 h 139"/>
                <a:gd name="T6" fmla="*/ 1257 w 143"/>
                <a:gd name="T7" fmla="*/ 1239 h 139"/>
                <a:gd name="T8" fmla="*/ 1295 w 143"/>
                <a:gd name="T9" fmla="*/ 429 h 139"/>
                <a:gd name="T10" fmla="*/ 687 w 143"/>
                <a:gd name="T11" fmla="*/ 1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39">
                  <a:moveTo>
                    <a:pt x="68" y="1"/>
                  </a:moveTo>
                  <a:cubicBezTo>
                    <a:pt x="40" y="1"/>
                    <a:pt x="12" y="23"/>
                    <a:pt x="6" y="62"/>
                  </a:cubicBezTo>
                  <a:cubicBezTo>
                    <a:pt x="0" y="100"/>
                    <a:pt x="30" y="121"/>
                    <a:pt x="57" y="130"/>
                  </a:cubicBezTo>
                  <a:cubicBezTo>
                    <a:pt x="85" y="139"/>
                    <a:pt x="105" y="130"/>
                    <a:pt x="124" y="107"/>
                  </a:cubicBezTo>
                  <a:cubicBezTo>
                    <a:pt x="143" y="84"/>
                    <a:pt x="138" y="52"/>
                    <a:pt x="128" y="37"/>
                  </a:cubicBezTo>
                  <a:cubicBezTo>
                    <a:pt x="118" y="22"/>
                    <a:pt x="96" y="0"/>
                    <a:pt x="68" y="1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1" name="Freeform 512"/>
            <p:cNvSpPr>
              <a:spLocks/>
            </p:cNvSpPr>
            <p:nvPr/>
          </p:nvSpPr>
          <p:spPr bwMode="auto">
            <a:xfrm>
              <a:off x="2782551" y="1560024"/>
              <a:ext cx="94612" cy="94091"/>
            </a:xfrm>
            <a:custGeom>
              <a:avLst/>
              <a:gdLst>
                <a:gd name="T0" fmla="*/ 325 w 60"/>
                <a:gd name="T1" fmla="*/ 10 h 57"/>
                <a:gd name="T2" fmla="*/ 10 w 60"/>
                <a:gd name="T3" fmla="*/ 337 h 57"/>
                <a:gd name="T4" fmla="*/ 325 w 60"/>
                <a:gd name="T5" fmla="*/ 660 h 57"/>
                <a:gd name="T6" fmla="*/ 598 w 60"/>
                <a:gd name="T7" fmla="*/ 419 h 57"/>
                <a:gd name="T8" fmla="*/ 325 w 60"/>
                <a:gd name="T9" fmla="*/ 1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7">
                  <a:moveTo>
                    <a:pt x="32" y="1"/>
                  </a:moveTo>
                  <a:cubicBezTo>
                    <a:pt x="12" y="0"/>
                    <a:pt x="2" y="12"/>
                    <a:pt x="1" y="29"/>
                  </a:cubicBezTo>
                  <a:cubicBezTo>
                    <a:pt x="0" y="46"/>
                    <a:pt x="15" y="56"/>
                    <a:pt x="32" y="57"/>
                  </a:cubicBezTo>
                  <a:cubicBezTo>
                    <a:pt x="48" y="57"/>
                    <a:pt x="57" y="48"/>
                    <a:pt x="59" y="36"/>
                  </a:cubicBezTo>
                  <a:cubicBezTo>
                    <a:pt x="60" y="23"/>
                    <a:pt x="51" y="1"/>
                    <a:pt x="32" y="1"/>
                  </a:cubicBezTo>
                  <a:close/>
                </a:path>
              </a:pathLst>
            </a:custGeom>
            <a:solidFill>
              <a:srgbClr val="F1AE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2" name="Freeform 513"/>
            <p:cNvSpPr>
              <a:spLocks/>
            </p:cNvSpPr>
            <p:nvPr/>
          </p:nvSpPr>
          <p:spPr bwMode="auto">
            <a:xfrm>
              <a:off x="2774625" y="1553234"/>
              <a:ext cx="93125" cy="100881"/>
            </a:xfrm>
            <a:custGeom>
              <a:avLst/>
              <a:gdLst>
                <a:gd name="T0" fmla="*/ 315 w 59"/>
                <a:gd name="T1" fmla="*/ 0 h 61"/>
                <a:gd name="T2" fmla="*/ 0 w 59"/>
                <a:gd name="T3" fmla="*/ 324 h 61"/>
                <a:gd name="T4" fmla="*/ 306 w 59"/>
                <a:gd name="T5" fmla="*/ 699 h 61"/>
                <a:gd name="T6" fmla="*/ 589 w 59"/>
                <a:gd name="T7" fmla="*/ 406 h 61"/>
                <a:gd name="T8" fmla="*/ 315 w 5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1">
                  <a:moveTo>
                    <a:pt x="31" y="0"/>
                  </a:moveTo>
                  <a:cubicBezTo>
                    <a:pt x="12" y="0"/>
                    <a:pt x="1" y="12"/>
                    <a:pt x="0" y="28"/>
                  </a:cubicBezTo>
                  <a:cubicBezTo>
                    <a:pt x="0" y="46"/>
                    <a:pt x="14" y="59"/>
                    <a:pt x="30" y="60"/>
                  </a:cubicBezTo>
                  <a:cubicBezTo>
                    <a:pt x="47" y="61"/>
                    <a:pt x="57" y="47"/>
                    <a:pt x="58" y="35"/>
                  </a:cubicBezTo>
                  <a:cubicBezTo>
                    <a:pt x="59" y="23"/>
                    <a:pt x="50" y="1"/>
                    <a:pt x="31" y="0"/>
                  </a:cubicBezTo>
                  <a:close/>
                </a:path>
              </a:pathLst>
            </a:custGeom>
            <a:solidFill>
              <a:srgbClr val="00AB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3" name="Freeform 514"/>
            <p:cNvSpPr>
              <a:spLocks/>
            </p:cNvSpPr>
            <p:nvPr/>
          </p:nvSpPr>
          <p:spPr bwMode="auto">
            <a:xfrm>
              <a:off x="2774625" y="1553234"/>
              <a:ext cx="93125" cy="100881"/>
            </a:xfrm>
            <a:custGeom>
              <a:avLst/>
              <a:gdLst>
                <a:gd name="T0" fmla="*/ 315 w 59"/>
                <a:gd name="T1" fmla="*/ 0 h 61"/>
                <a:gd name="T2" fmla="*/ 0 w 59"/>
                <a:gd name="T3" fmla="*/ 324 h 61"/>
                <a:gd name="T4" fmla="*/ 306 w 59"/>
                <a:gd name="T5" fmla="*/ 699 h 61"/>
                <a:gd name="T6" fmla="*/ 589 w 59"/>
                <a:gd name="T7" fmla="*/ 406 h 61"/>
                <a:gd name="T8" fmla="*/ 315 w 5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1">
                  <a:moveTo>
                    <a:pt x="31" y="0"/>
                  </a:moveTo>
                  <a:cubicBezTo>
                    <a:pt x="12" y="0"/>
                    <a:pt x="1" y="12"/>
                    <a:pt x="0" y="28"/>
                  </a:cubicBezTo>
                  <a:cubicBezTo>
                    <a:pt x="0" y="46"/>
                    <a:pt x="14" y="59"/>
                    <a:pt x="30" y="60"/>
                  </a:cubicBezTo>
                  <a:cubicBezTo>
                    <a:pt x="47" y="61"/>
                    <a:pt x="57" y="47"/>
                    <a:pt x="58" y="35"/>
                  </a:cubicBezTo>
                  <a:cubicBezTo>
                    <a:pt x="59" y="23"/>
                    <a:pt x="50" y="1"/>
                    <a:pt x="31" y="0"/>
                  </a:cubicBez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4" name="Freeform 515"/>
            <p:cNvSpPr>
              <a:spLocks/>
            </p:cNvSpPr>
            <p:nvPr/>
          </p:nvSpPr>
          <p:spPr bwMode="auto">
            <a:xfrm>
              <a:off x="2781065" y="1558570"/>
              <a:ext cx="66377" cy="54321"/>
            </a:xfrm>
            <a:custGeom>
              <a:avLst/>
              <a:gdLst>
                <a:gd name="T0" fmla="*/ 10 w 42"/>
                <a:gd name="T1" fmla="*/ 288 h 33"/>
                <a:gd name="T2" fmla="*/ 131 w 42"/>
                <a:gd name="T3" fmla="*/ 183 h 33"/>
                <a:gd name="T4" fmla="*/ 233 w 42"/>
                <a:gd name="T5" fmla="*/ 105 h 33"/>
                <a:gd name="T6" fmla="*/ 428 w 42"/>
                <a:gd name="T7" fmla="*/ 92 h 33"/>
                <a:gd name="T8" fmla="*/ 265 w 42"/>
                <a:gd name="T9" fmla="*/ 0 h 33"/>
                <a:gd name="T10" fmla="*/ 0 w 42"/>
                <a:gd name="T11" fmla="*/ 275 h 33"/>
                <a:gd name="T12" fmla="*/ 10 w 42"/>
                <a:gd name="T13" fmla="*/ 380 h 33"/>
                <a:gd name="T14" fmla="*/ 10 w 42"/>
                <a:gd name="T15" fmla="*/ 288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33">
                  <a:moveTo>
                    <a:pt x="1" y="25"/>
                  </a:moveTo>
                  <a:cubicBezTo>
                    <a:pt x="2" y="17"/>
                    <a:pt x="8" y="18"/>
                    <a:pt x="13" y="16"/>
                  </a:cubicBezTo>
                  <a:cubicBezTo>
                    <a:pt x="17" y="15"/>
                    <a:pt x="17" y="8"/>
                    <a:pt x="23" y="9"/>
                  </a:cubicBezTo>
                  <a:cubicBezTo>
                    <a:pt x="29" y="9"/>
                    <a:pt x="38" y="5"/>
                    <a:pt x="42" y="8"/>
                  </a:cubicBezTo>
                  <a:cubicBezTo>
                    <a:pt x="38" y="4"/>
                    <a:pt x="33" y="1"/>
                    <a:pt x="26" y="0"/>
                  </a:cubicBezTo>
                  <a:cubicBezTo>
                    <a:pt x="10" y="0"/>
                    <a:pt x="1" y="10"/>
                    <a:pt x="0" y="24"/>
                  </a:cubicBezTo>
                  <a:cubicBezTo>
                    <a:pt x="0" y="27"/>
                    <a:pt x="0" y="30"/>
                    <a:pt x="1" y="33"/>
                  </a:cubicBezTo>
                  <a:cubicBezTo>
                    <a:pt x="2" y="31"/>
                    <a:pt x="1" y="31"/>
                    <a:pt x="1" y="25"/>
                  </a:cubicBezTo>
                  <a:close/>
                </a:path>
              </a:pathLst>
            </a:custGeom>
            <a:solidFill>
              <a:srgbClr val="DEEE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5" name="Freeform 516"/>
            <p:cNvSpPr>
              <a:spLocks/>
            </p:cNvSpPr>
            <p:nvPr/>
          </p:nvSpPr>
          <p:spPr bwMode="auto">
            <a:xfrm>
              <a:off x="2790476" y="1576515"/>
              <a:ext cx="70835" cy="64506"/>
            </a:xfrm>
            <a:custGeom>
              <a:avLst/>
              <a:gdLst>
                <a:gd name="T0" fmla="*/ 385 w 45"/>
                <a:gd name="T1" fmla="*/ 0 h 39"/>
                <a:gd name="T2" fmla="*/ 413 w 45"/>
                <a:gd name="T3" fmla="*/ 174 h 39"/>
                <a:gd name="T4" fmla="*/ 315 w 45"/>
                <a:gd name="T5" fmla="*/ 304 h 39"/>
                <a:gd name="T6" fmla="*/ 153 w 45"/>
                <a:gd name="T7" fmla="*/ 338 h 39"/>
                <a:gd name="T8" fmla="*/ 0 w 45"/>
                <a:gd name="T9" fmla="*/ 338 h 39"/>
                <a:gd name="T10" fmla="*/ 213 w 45"/>
                <a:gd name="T11" fmla="*/ 454 h 39"/>
                <a:gd name="T12" fmla="*/ 445 w 45"/>
                <a:gd name="T13" fmla="*/ 246 h 39"/>
                <a:gd name="T14" fmla="*/ 385 w 45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39">
                  <a:moveTo>
                    <a:pt x="38" y="0"/>
                  </a:moveTo>
                  <a:cubicBezTo>
                    <a:pt x="40" y="5"/>
                    <a:pt x="42" y="9"/>
                    <a:pt x="41" y="15"/>
                  </a:cubicBezTo>
                  <a:cubicBezTo>
                    <a:pt x="41" y="22"/>
                    <a:pt x="37" y="23"/>
                    <a:pt x="31" y="26"/>
                  </a:cubicBezTo>
                  <a:cubicBezTo>
                    <a:pt x="28" y="28"/>
                    <a:pt x="20" y="29"/>
                    <a:pt x="15" y="29"/>
                  </a:cubicBezTo>
                  <a:cubicBezTo>
                    <a:pt x="9" y="29"/>
                    <a:pt x="5" y="33"/>
                    <a:pt x="0" y="29"/>
                  </a:cubicBezTo>
                  <a:cubicBezTo>
                    <a:pt x="5" y="35"/>
                    <a:pt x="13" y="38"/>
                    <a:pt x="21" y="39"/>
                  </a:cubicBezTo>
                  <a:cubicBezTo>
                    <a:pt x="35" y="39"/>
                    <a:pt x="43" y="31"/>
                    <a:pt x="44" y="21"/>
                  </a:cubicBezTo>
                  <a:cubicBezTo>
                    <a:pt x="45" y="15"/>
                    <a:pt x="43" y="7"/>
                    <a:pt x="38" y="0"/>
                  </a:cubicBezTo>
                  <a:close/>
                </a:path>
              </a:pathLst>
            </a:custGeom>
            <a:solidFill>
              <a:srgbClr val="0094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6" name="Freeform 517"/>
            <p:cNvSpPr>
              <a:spLocks/>
            </p:cNvSpPr>
            <p:nvPr/>
          </p:nvSpPr>
          <p:spPr bwMode="auto">
            <a:xfrm>
              <a:off x="2826637" y="1612890"/>
              <a:ext cx="33188" cy="28130"/>
            </a:xfrm>
            <a:custGeom>
              <a:avLst/>
              <a:gdLst>
                <a:gd name="T0" fmla="*/ 214 w 21"/>
                <a:gd name="T1" fmla="*/ 0 h 17"/>
                <a:gd name="T2" fmla="*/ 0 w 21"/>
                <a:gd name="T3" fmla="*/ 198 h 17"/>
                <a:gd name="T4" fmla="*/ 214 w 21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21" y="0"/>
                  </a:moveTo>
                  <a:cubicBezTo>
                    <a:pt x="20" y="10"/>
                    <a:pt x="13" y="17"/>
                    <a:pt x="0" y="17"/>
                  </a:cubicBezTo>
                  <a:cubicBezTo>
                    <a:pt x="4" y="16"/>
                    <a:pt x="15" y="15"/>
                    <a:pt x="21" y="0"/>
                  </a:cubicBezTo>
                  <a:close/>
                </a:path>
              </a:pathLst>
            </a:custGeom>
            <a:solidFill>
              <a:srgbClr val="006C8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7" name="Oval 518"/>
            <p:cNvSpPr>
              <a:spLocks noChangeArrowheads="1"/>
            </p:cNvSpPr>
            <p:nvPr/>
          </p:nvSpPr>
          <p:spPr bwMode="auto">
            <a:xfrm>
              <a:off x="2776111" y="1566815"/>
              <a:ext cx="14365" cy="14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8" name="Oval 519"/>
            <p:cNvSpPr>
              <a:spLocks noChangeArrowheads="1"/>
            </p:cNvSpPr>
            <p:nvPr/>
          </p:nvSpPr>
          <p:spPr bwMode="auto">
            <a:xfrm>
              <a:off x="2790476" y="1558570"/>
              <a:ext cx="7926" cy="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99" name="Oval 520"/>
            <p:cNvSpPr>
              <a:spLocks noChangeArrowheads="1"/>
            </p:cNvSpPr>
            <p:nvPr/>
          </p:nvSpPr>
          <p:spPr bwMode="auto">
            <a:xfrm>
              <a:off x="2773139" y="1583305"/>
              <a:ext cx="7926" cy="8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300" name="Freeform 521"/>
            <p:cNvSpPr>
              <a:spLocks/>
            </p:cNvSpPr>
            <p:nvPr/>
          </p:nvSpPr>
          <p:spPr bwMode="auto">
            <a:xfrm>
              <a:off x="2725586" y="1502309"/>
              <a:ext cx="71330" cy="103791"/>
            </a:xfrm>
            <a:custGeom>
              <a:avLst/>
              <a:gdLst>
                <a:gd name="T0" fmla="*/ 461 w 45"/>
                <a:gd name="T1" fmla="*/ 0 h 63"/>
                <a:gd name="T2" fmla="*/ 0 w 45"/>
                <a:gd name="T3" fmla="*/ 727 h 63"/>
                <a:gd name="T4" fmla="*/ 461 w 45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3">
                  <a:moveTo>
                    <a:pt x="45" y="0"/>
                  </a:moveTo>
                  <a:cubicBezTo>
                    <a:pt x="25" y="5"/>
                    <a:pt x="3" y="29"/>
                    <a:pt x="0" y="63"/>
                  </a:cubicBezTo>
                  <a:cubicBezTo>
                    <a:pt x="3" y="47"/>
                    <a:pt x="25" y="1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1301" name="Group 1300"/>
            <p:cNvGrpSpPr/>
            <p:nvPr/>
          </p:nvGrpSpPr>
          <p:grpSpPr>
            <a:xfrm>
              <a:off x="2457603" y="1396808"/>
              <a:ext cx="271450" cy="342899"/>
              <a:chOff x="2397125" y="4632325"/>
              <a:chExt cx="869950" cy="1122363"/>
            </a:xfrm>
          </p:grpSpPr>
          <p:sp>
            <p:nvSpPr>
              <p:cNvPr id="1777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78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79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80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81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82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783" name="Group 1782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784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85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86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87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88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89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90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91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92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93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94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95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96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02" name="Group 1301"/>
            <p:cNvGrpSpPr/>
            <p:nvPr/>
          </p:nvGrpSpPr>
          <p:grpSpPr>
            <a:xfrm>
              <a:off x="2561176" y="1197956"/>
              <a:ext cx="271450" cy="342899"/>
              <a:chOff x="2397125" y="4632325"/>
              <a:chExt cx="869950" cy="1122363"/>
            </a:xfrm>
          </p:grpSpPr>
          <p:sp>
            <p:nvSpPr>
              <p:cNvPr id="1757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8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59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60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61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62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763" name="Group 1762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764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65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66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67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68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69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70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71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72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73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74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75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76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03" name="Group 1302"/>
            <p:cNvGrpSpPr/>
            <p:nvPr/>
          </p:nvGrpSpPr>
          <p:grpSpPr>
            <a:xfrm>
              <a:off x="2317980" y="1928955"/>
              <a:ext cx="271450" cy="342899"/>
              <a:chOff x="2397125" y="4632325"/>
              <a:chExt cx="869950" cy="1122363"/>
            </a:xfrm>
          </p:grpSpPr>
          <p:sp>
            <p:nvSpPr>
              <p:cNvPr id="1737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8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9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0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1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42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743" name="Group 1742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744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5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6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7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8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49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50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51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52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53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54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55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756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04" name="Group 1303"/>
            <p:cNvGrpSpPr/>
            <p:nvPr/>
          </p:nvGrpSpPr>
          <p:grpSpPr>
            <a:xfrm rot="256477">
              <a:off x="2575080" y="2048568"/>
              <a:ext cx="408662" cy="224073"/>
              <a:chOff x="1860550" y="3822700"/>
              <a:chExt cx="1309688" cy="733426"/>
            </a:xfrm>
          </p:grpSpPr>
          <p:sp>
            <p:nvSpPr>
              <p:cNvPr id="1706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7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8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9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0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1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2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3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4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5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6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7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8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19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0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1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2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3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4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5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6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7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8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29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0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1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2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3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4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5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36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305" name="Group 1304"/>
            <p:cNvGrpSpPr/>
            <p:nvPr/>
          </p:nvGrpSpPr>
          <p:grpSpPr>
            <a:xfrm rot="1254017">
              <a:off x="1967565" y="2008166"/>
              <a:ext cx="408662" cy="224073"/>
              <a:chOff x="1860550" y="3822700"/>
              <a:chExt cx="1309688" cy="733426"/>
            </a:xfrm>
          </p:grpSpPr>
          <p:sp>
            <p:nvSpPr>
              <p:cNvPr id="1675" name="Freeform 167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6" name="Freeform 1675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7" name="Freeform 1676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8" name="Freeform 1677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9" name="Freeform 1678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0" name="Freeform 1679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1" name="Freeform 168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2" name="Freeform 1681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3" name="Freeform 1682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4" name="Freeform 1683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5" name="Freeform 1684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6" name="Freeform 1685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7" name="Oval 1686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8" name="Oval 1687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89" name="Freeform 1688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0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1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2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3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4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5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6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7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8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9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0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1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2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3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4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5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306" name="Group 1305"/>
            <p:cNvGrpSpPr/>
            <p:nvPr/>
          </p:nvGrpSpPr>
          <p:grpSpPr>
            <a:xfrm rot="6275221">
              <a:off x="2014287" y="1732617"/>
              <a:ext cx="400130" cy="228851"/>
              <a:chOff x="1860550" y="3822700"/>
              <a:chExt cx="1309688" cy="733426"/>
            </a:xfrm>
          </p:grpSpPr>
          <p:sp>
            <p:nvSpPr>
              <p:cNvPr id="1644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45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46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47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48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49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0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1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2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3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4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5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6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7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8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59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0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1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2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3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4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5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6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7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8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69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0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1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2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3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4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307" name="Group 1306"/>
            <p:cNvGrpSpPr/>
            <p:nvPr/>
          </p:nvGrpSpPr>
          <p:grpSpPr>
            <a:xfrm>
              <a:off x="2187102" y="1574806"/>
              <a:ext cx="271450" cy="342899"/>
              <a:chOff x="2397125" y="4632325"/>
              <a:chExt cx="869950" cy="1122363"/>
            </a:xfrm>
          </p:grpSpPr>
          <p:sp>
            <p:nvSpPr>
              <p:cNvPr id="1624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25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26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27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28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29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630" name="Group 1629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631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2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3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4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5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6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7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8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9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40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41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42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43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08" name="Group 1307"/>
            <p:cNvGrpSpPr/>
            <p:nvPr/>
          </p:nvGrpSpPr>
          <p:grpSpPr>
            <a:xfrm>
              <a:off x="2238725" y="1361403"/>
              <a:ext cx="271450" cy="342899"/>
              <a:chOff x="2397125" y="4632325"/>
              <a:chExt cx="869950" cy="1122363"/>
            </a:xfrm>
          </p:grpSpPr>
          <p:sp>
            <p:nvSpPr>
              <p:cNvPr id="1604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05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06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07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08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09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610" name="Group 1609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611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2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3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4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5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6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7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8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9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20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21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22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23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09" name="Group 1308"/>
            <p:cNvGrpSpPr/>
            <p:nvPr/>
          </p:nvGrpSpPr>
          <p:grpSpPr>
            <a:xfrm>
              <a:off x="2370636" y="1197434"/>
              <a:ext cx="271450" cy="342899"/>
              <a:chOff x="2397125" y="4632325"/>
              <a:chExt cx="869950" cy="1122363"/>
            </a:xfrm>
          </p:grpSpPr>
          <p:sp>
            <p:nvSpPr>
              <p:cNvPr id="1584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85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86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87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88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89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590" name="Group 1589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591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92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93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94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95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96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97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98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99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00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01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02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03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10" name="Group 1309"/>
            <p:cNvGrpSpPr/>
            <p:nvPr/>
          </p:nvGrpSpPr>
          <p:grpSpPr>
            <a:xfrm>
              <a:off x="2851900" y="1776223"/>
              <a:ext cx="271450" cy="342899"/>
              <a:chOff x="2397125" y="4632325"/>
              <a:chExt cx="869950" cy="1122363"/>
            </a:xfrm>
          </p:grpSpPr>
          <p:sp>
            <p:nvSpPr>
              <p:cNvPr id="1564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5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6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7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8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9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570" name="Group 1569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571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72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73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74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75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76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77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78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79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80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81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82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83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11" name="Group 1310"/>
            <p:cNvGrpSpPr/>
            <p:nvPr/>
          </p:nvGrpSpPr>
          <p:grpSpPr>
            <a:xfrm rot="403446">
              <a:off x="2264977" y="2200633"/>
              <a:ext cx="408662" cy="224073"/>
              <a:chOff x="1860550" y="3822700"/>
              <a:chExt cx="1309688" cy="733426"/>
            </a:xfrm>
          </p:grpSpPr>
          <p:sp>
            <p:nvSpPr>
              <p:cNvPr id="1533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4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5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6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7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8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9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0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1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2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3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4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5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6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7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8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49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0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1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2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3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4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5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6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7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8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9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0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1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2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3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312" name="Group 1311"/>
            <p:cNvGrpSpPr/>
            <p:nvPr/>
          </p:nvGrpSpPr>
          <p:grpSpPr>
            <a:xfrm>
              <a:off x="2681120" y="2229538"/>
              <a:ext cx="408662" cy="224073"/>
              <a:chOff x="1860550" y="3822700"/>
              <a:chExt cx="1309688" cy="733426"/>
            </a:xfrm>
          </p:grpSpPr>
          <p:sp>
            <p:nvSpPr>
              <p:cNvPr id="1502" name="Freeform 460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3" name="Freeform 461"/>
              <p:cNvSpPr>
                <a:spLocks/>
              </p:cNvSpPr>
              <p:nvPr/>
            </p:nvSpPr>
            <p:spPr bwMode="auto">
              <a:xfrm>
                <a:off x="2482850" y="3849688"/>
                <a:ext cx="534988" cy="593725"/>
              </a:xfrm>
              <a:custGeom>
                <a:avLst/>
                <a:gdLst>
                  <a:gd name="T0" fmla="*/ 121 w 106"/>
                  <a:gd name="T1" fmla="*/ 694 h 110"/>
                  <a:gd name="T2" fmla="*/ 687 w 106"/>
                  <a:gd name="T3" fmla="*/ 150 h 110"/>
                  <a:gd name="T4" fmla="*/ 1071 w 106"/>
                  <a:gd name="T5" fmla="*/ 197 h 110"/>
                  <a:gd name="T6" fmla="*/ 636 w 106"/>
                  <a:gd name="T7" fmla="*/ 24 h 110"/>
                  <a:gd name="T8" fmla="*/ 10 w 106"/>
                  <a:gd name="T9" fmla="*/ 660 h 110"/>
                  <a:gd name="T10" fmla="*/ 264 w 106"/>
                  <a:gd name="T11" fmla="*/ 1272 h 110"/>
                  <a:gd name="T12" fmla="*/ 121 w 106"/>
                  <a:gd name="T13" fmla="*/ 694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10">
                    <a:moveTo>
                      <a:pt x="12" y="60"/>
                    </a:moveTo>
                    <a:cubicBezTo>
                      <a:pt x="14" y="31"/>
                      <a:pt x="35" y="11"/>
                      <a:pt x="68" y="13"/>
                    </a:cubicBezTo>
                    <a:cubicBezTo>
                      <a:pt x="83" y="13"/>
                      <a:pt x="96" y="10"/>
                      <a:pt x="106" y="17"/>
                    </a:cubicBezTo>
                    <a:cubicBezTo>
                      <a:pt x="95" y="8"/>
                      <a:pt x="81" y="3"/>
                      <a:pt x="63" y="2"/>
                    </a:cubicBezTo>
                    <a:cubicBezTo>
                      <a:pt x="30" y="0"/>
                      <a:pt x="3" y="28"/>
                      <a:pt x="1" y="57"/>
                    </a:cubicBezTo>
                    <a:cubicBezTo>
                      <a:pt x="0" y="76"/>
                      <a:pt x="9" y="98"/>
                      <a:pt x="26" y="110"/>
                    </a:cubicBezTo>
                    <a:cubicBezTo>
                      <a:pt x="12" y="98"/>
                      <a:pt x="11" y="77"/>
                      <a:pt x="12" y="60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4" name="Freeform 462"/>
              <p:cNvSpPr>
                <a:spLocks/>
              </p:cNvSpPr>
              <p:nvPr/>
            </p:nvSpPr>
            <p:spPr bwMode="auto">
              <a:xfrm>
                <a:off x="2608263" y="3914775"/>
                <a:ext cx="541338" cy="588963"/>
              </a:xfrm>
              <a:custGeom>
                <a:avLst/>
                <a:gdLst>
                  <a:gd name="T0" fmla="*/ 794 w 107"/>
                  <a:gd name="T1" fmla="*/ 0 h 109"/>
                  <a:gd name="T2" fmla="*/ 934 w 107"/>
                  <a:gd name="T3" fmla="*/ 521 h 109"/>
                  <a:gd name="T4" fmla="*/ 316 w 107"/>
                  <a:gd name="T5" fmla="*/ 1147 h 109"/>
                  <a:gd name="T6" fmla="*/ 0 w 107"/>
                  <a:gd name="T7" fmla="*/ 1113 h 109"/>
                  <a:gd name="T8" fmla="*/ 395 w 107"/>
                  <a:gd name="T9" fmla="*/ 1229 h 109"/>
                  <a:gd name="T10" fmla="*/ 1055 w 107"/>
                  <a:gd name="T11" fmla="*/ 708 h 109"/>
                  <a:gd name="T12" fmla="*/ 794 w 107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09">
                    <a:moveTo>
                      <a:pt x="78" y="0"/>
                    </a:moveTo>
                    <a:cubicBezTo>
                      <a:pt x="93" y="13"/>
                      <a:pt x="94" y="21"/>
                      <a:pt x="92" y="45"/>
                    </a:cubicBezTo>
                    <a:cubicBezTo>
                      <a:pt x="88" y="88"/>
                      <a:pt x="70" y="101"/>
                      <a:pt x="31" y="99"/>
                    </a:cubicBezTo>
                    <a:cubicBezTo>
                      <a:pt x="19" y="98"/>
                      <a:pt x="8" y="102"/>
                      <a:pt x="0" y="96"/>
                    </a:cubicBezTo>
                    <a:cubicBezTo>
                      <a:pt x="9" y="104"/>
                      <a:pt x="24" y="105"/>
                      <a:pt x="39" y="106"/>
                    </a:cubicBezTo>
                    <a:cubicBezTo>
                      <a:pt x="78" y="109"/>
                      <a:pt x="100" y="104"/>
                      <a:pt x="104" y="61"/>
                    </a:cubicBezTo>
                    <a:cubicBezTo>
                      <a:pt x="107" y="34"/>
                      <a:pt x="97" y="12"/>
                      <a:pt x="78" y="0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5" name="Freeform 463"/>
              <p:cNvSpPr>
                <a:spLocks/>
              </p:cNvSpPr>
              <p:nvPr/>
            </p:nvSpPr>
            <p:spPr bwMode="auto">
              <a:xfrm>
                <a:off x="2806700" y="4243388"/>
                <a:ext cx="328613" cy="260350"/>
              </a:xfrm>
              <a:custGeom>
                <a:avLst/>
                <a:gdLst>
                  <a:gd name="T0" fmla="*/ 0 w 65"/>
                  <a:gd name="T1" fmla="*/ 536 h 48"/>
                  <a:gd name="T2" fmla="*/ 659 w 65"/>
                  <a:gd name="T3" fmla="*/ 0 h 48"/>
                  <a:gd name="T4" fmla="*/ 0 w 65"/>
                  <a:gd name="T5" fmla="*/ 536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48">
                    <a:moveTo>
                      <a:pt x="0" y="46"/>
                    </a:moveTo>
                    <a:cubicBezTo>
                      <a:pt x="39" y="48"/>
                      <a:pt x="61" y="43"/>
                      <a:pt x="65" y="0"/>
                    </a:cubicBezTo>
                    <a:cubicBezTo>
                      <a:pt x="59" y="25"/>
                      <a:pt x="46" y="43"/>
                      <a:pt x="0" y="46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6" name="Freeform 464"/>
              <p:cNvSpPr>
                <a:spLocks/>
              </p:cNvSpPr>
              <p:nvPr/>
            </p:nvSpPr>
            <p:spPr bwMode="auto">
              <a:xfrm>
                <a:off x="2457450" y="3822700"/>
                <a:ext cx="712788" cy="708025"/>
              </a:xfrm>
              <a:custGeom>
                <a:avLst/>
                <a:gdLst>
                  <a:gd name="T0" fmla="*/ 701 w 141"/>
                  <a:gd name="T1" fmla="*/ 24 h 131"/>
                  <a:gd name="T2" fmla="*/ 19 w 141"/>
                  <a:gd name="T3" fmla="*/ 729 h 131"/>
                  <a:gd name="T4" fmla="*/ 669 w 141"/>
                  <a:gd name="T5" fmla="*/ 1484 h 131"/>
                  <a:gd name="T6" fmla="*/ 1388 w 141"/>
                  <a:gd name="T7" fmla="*/ 906 h 131"/>
                  <a:gd name="T8" fmla="*/ 701 w 141"/>
                  <a:gd name="T9" fmla="*/ 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131">
                    <a:moveTo>
                      <a:pt x="69" y="2"/>
                    </a:moveTo>
                    <a:cubicBezTo>
                      <a:pt x="33" y="0"/>
                      <a:pt x="5" y="31"/>
                      <a:pt x="2" y="63"/>
                    </a:cubicBezTo>
                    <a:cubicBezTo>
                      <a:pt x="0" y="94"/>
                      <a:pt x="25" y="125"/>
                      <a:pt x="66" y="128"/>
                    </a:cubicBezTo>
                    <a:cubicBezTo>
                      <a:pt x="108" y="131"/>
                      <a:pt x="133" y="123"/>
                      <a:pt x="137" y="78"/>
                    </a:cubicBezTo>
                    <a:cubicBezTo>
                      <a:pt x="141" y="34"/>
                      <a:pt x="113" y="4"/>
                      <a:pt x="69" y="2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7" name="Freeform 465"/>
              <p:cNvSpPr>
                <a:spLocks/>
              </p:cNvSpPr>
              <p:nvPr/>
            </p:nvSpPr>
            <p:spPr bwMode="auto">
              <a:xfrm>
                <a:off x="2684463" y="4038600"/>
                <a:ext cx="309563" cy="334963"/>
              </a:xfrm>
              <a:custGeom>
                <a:avLst/>
                <a:gdLst>
                  <a:gd name="T0" fmla="*/ 572 w 61"/>
                  <a:gd name="T1" fmla="*/ 510 h 62"/>
                  <a:gd name="T2" fmla="*/ 348 w 61"/>
                  <a:gd name="T3" fmla="*/ 48 h 62"/>
                  <a:gd name="T4" fmla="*/ 32 w 61"/>
                  <a:gd name="T5" fmla="*/ 279 h 62"/>
                  <a:gd name="T6" fmla="*/ 224 w 61"/>
                  <a:gd name="T7" fmla="*/ 670 h 62"/>
                  <a:gd name="T8" fmla="*/ 572 w 61"/>
                  <a:gd name="T9" fmla="*/ 51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56" y="44"/>
                    </a:moveTo>
                    <a:cubicBezTo>
                      <a:pt x="61" y="31"/>
                      <a:pt x="56" y="7"/>
                      <a:pt x="34" y="4"/>
                    </a:cubicBezTo>
                    <a:cubicBezTo>
                      <a:pt x="12" y="0"/>
                      <a:pt x="5" y="14"/>
                      <a:pt x="3" y="24"/>
                    </a:cubicBezTo>
                    <a:cubicBezTo>
                      <a:pt x="0" y="35"/>
                      <a:pt x="3" y="53"/>
                      <a:pt x="22" y="58"/>
                    </a:cubicBezTo>
                    <a:cubicBezTo>
                      <a:pt x="40" y="62"/>
                      <a:pt x="51" y="56"/>
                      <a:pt x="56" y="44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8" name="Freeform 466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9" name="Freeform 467"/>
              <p:cNvSpPr>
                <a:spLocks/>
              </p:cNvSpPr>
              <p:nvPr/>
            </p:nvSpPr>
            <p:spPr bwMode="auto">
              <a:xfrm>
                <a:off x="2670175" y="4027488"/>
                <a:ext cx="201613" cy="238125"/>
              </a:xfrm>
              <a:custGeom>
                <a:avLst/>
                <a:gdLst>
                  <a:gd name="T0" fmla="*/ 51 w 40"/>
                  <a:gd name="T1" fmla="*/ 488 h 44"/>
                  <a:gd name="T2" fmla="*/ 92 w 40"/>
                  <a:gd name="T3" fmla="*/ 314 h 44"/>
                  <a:gd name="T4" fmla="*/ 162 w 40"/>
                  <a:gd name="T5" fmla="*/ 140 h 44"/>
                  <a:gd name="T6" fmla="*/ 352 w 40"/>
                  <a:gd name="T7" fmla="*/ 48 h 44"/>
                  <a:gd name="T8" fmla="*/ 371 w 40"/>
                  <a:gd name="T9" fmla="*/ 58 h 44"/>
                  <a:gd name="T10" fmla="*/ 302 w 40"/>
                  <a:gd name="T11" fmla="*/ 34 h 44"/>
                  <a:gd name="T12" fmla="*/ 19 w 40"/>
                  <a:gd name="T13" fmla="*/ 256 h 44"/>
                  <a:gd name="T14" fmla="*/ 51 w 40"/>
                  <a:gd name="T15" fmla="*/ 477 h 44"/>
                  <a:gd name="T16" fmla="*/ 51 w 40"/>
                  <a:gd name="T17" fmla="*/ 48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5" y="42"/>
                    </a:moveTo>
                    <a:cubicBezTo>
                      <a:pt x="3" y="36"/>
                      <a:pt x="8" y="32"/>
                      <a:pt x="9" y="27"/>
                    </a:cubicBezTo>
                    <a:cubicBezTo>
                      <a:pt x="10" y="23"/>
                      <a:pt x="13" y="16"/>
                      <a:pt x="16" y="12"/>
                    </a:cubicBezTo>
                    <a:cubicBezTo>
                      <a:pt x="20" y="7"/>
                      <a:pt x="24" y="3"/>
                      <a:pt x="35" y="4"/>
                    </a:cubicBezTo>
                    <a:cubicBezTo>
                      <a:pt x="37" y="5"/>
                      <a:pt x="40" y="6"/>
                      <a:pt x="37" y="5"/>
                    </a:cubicBezTo>
                    <a:cubicBezTo>
                      <a:pt x="35" y="4"/>
                      <a:pt x="33" y="3"/>
                      <a:pt x="30" y="3"/>
                    </a:cubicBezTo>
                    <a:cubicBezTo>
                      <a:pt x="10" y="0"/>
                      <a:pt x="4" y="13"/>
                      <a:pt x="2" y="22"/>
                    </a:cubicBezTo>
                    <a:cubicBezTo>
                      <a:pt x="0" y="27"/>
                      <a:pt x="1" y="35"/>
                      <a:pt x="5" y="41"/>
                    </a:cubicBezTo>
                    <a:cubicBezTo>
                      <a:pt x="5" y="42"/>
                      <a:pt x="6" y="44"/>
                      <a:pt x="5" y="42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0" name="Freeform 468"/>
              <p:cNvSpPr>
                <a:spLocks/>
              </p:cNvSpPr>
              <p:nvPr/>
            </p:nvSpPr>
            <p:spPr bwMode="auto">
              <a:xfrm>
                <a:off x="2709863" y="4065588"/>
                <a:ext cx="233363" cy="265113"/>
              </a:xfrm>
              <a:custGeom>
                <a:avLst/>
                <a:gdLst>
                  <a:gd name="T0" fmla="*/ 348 w 46"/>
                  <a:gd name="T1" fmla="*/ 10 h 49"/>
                  <a:gd name="T2" fmla="*/ 348 w 46"/>
                  <a:gd name="T3" fmla="*/ 34 h 49"/>
                  <a:gd name="T4" fmla="*/ 336 w 46"/>
                  <a:gd name="T5" fmla="*/ 256 h 49"/>
                  <a:gd name="T6" fmla="*/ 246 w 46"/>
                  <a:gd name="T7" fmla="*/ 382 h 49"/>
                  <a:gd name="T8" fmla="*/ 42 w 46"/>
                  <a:gd name="T9" fmla="*/ 453 h 49"/>
                  <a:gd name="T10" fmla="*/ 0 w 46"/>
                  <a:gd name="T11" fmla="*/ 443 h 49"/>
                  <a:gd name="T12" fmla="*/ 121 w 46"/>
                  <a:gd name="T13" fmla="*/ 521 h 49"/>
                  <a:gd name="T14" fmla="*/ 438 w 46"/>
                  <a:gd name="T15" fmla="*/ 371 h 49"/>
                  <a:gd name="T16" fmla="*/ 348 w 46"/>
                  <a:gd name="T17" fmla="*/ 1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34" y="1"/>
                    </a:moveTo>
                    <a:cubicBezTo>
                      <a:pt x="32" y="0"/>
                      <a:pt x="33" y="1"/>
                      <a:pt x="34" y="3"/>
                    </a:cubicBezTo>
                    <a:cubicBezTo>
                      <a:pt x="39" y="10"/>
                      <a:pt x="36" y="16"/>
                      <a:pt x="33" y="22"/>
                    </a:cubicBezTo>
                    <a:cubicBezTo>
                      <a:pt x="31" y="26"/>
                      <a:pt x="28" y="31"/>
                      <a:pt x="24" y="33"/>
                    </a:cubicBezTo>
                    <a:cubicBezTo>
                      <a:pt x="19" y="37"/>
                      <a:pt x="14" y="41"/>
                      <a:pt x="4" y="39"/>
                    </a:cubicBezTo>
                    <a:cubicBezTo>
                      <a:pt x="3" y="39"/>
                      <a:pt x="1" y="38"/>
                      <a:pt x="0" y="38"/>
                    </a:cubicBezTo>
                    <a:cubicBezTo>
                      <a:pt x="3" y="41"/>
                      <a:pt x="7" y="43"/>
                      <a:pt x="12" y="45"/>
                    </a:cubicBezTo>
                    <a:cubicBezTo>
                      <a:pt x="28" y="49"/>
                      <a:pt x="38" y="43"/>
                      <a:pt x="43" y="32"/>
                    </a:cubicBezTo>
                    <a:cubicBezTo>
                      <a:pt x="46" y="24"/>
                      <a:pt x="44" y="9"/>
                      <a:pt x="34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1" name="Freeform 469"/>
              <p:cNvSpPr>
                <a:spLocks/>
              </p:cNvSpPr>
              <p:nvPr/>
            </p:nvSpPr>
            <p:spPr bwMode="auto">
              <a:xfrm>
                <a:off x="2770188" y="4238625"/>
                <a:ext cx="157163" cy="92075"/>
              </a:xfrm>
              <a:custGeom>
                <a:avLst/>
                <a:gdLst>
                  <a:gd name="T0" fmla="*/ 316 w 31"/>
                  <a:gd name="T1" fmla="*/ 0 h 17"/>
                  <a:gd name="T2" fmla="*/ 0 w 31"/>
                  <a:gd name="T3" fmla="*/ 150 h 17"/>
                  <a:gd name="T4" fmla="*/ 316 w 31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cubicBezTo>
                      <a:pt x="26" y="11"/>
                      <a:pt x="16" y="17"/>
                      <a:pt x="0" y="13"/>
                    </a:cubicBezTo>
                    <a:cubicBezTo>
                      <a:pt x="10" y="12"/>
                      <a:pt x="23" y="10"/>
                      <a:pt x="31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2" name="Freeform 470"/>
              <p:cNvSpPr>
                <a:spLocks/>
              </p:cNvSpPr>
              <p:nvPr/>
            </p:nvSpPr>
            <p:spPr bwMode="auto">
              <a:xfrm>
                <a:off x="2654300" y="4017963"/>
                <a:ext cx="314325" cy="328613"/>
              </a:xfrm>
              <a:custGeom>
                <a:avLst/>
                <a:gdLst>
                  <a:gd name="T0" fmla="*/ 572 w 62"/>
                  <a:gd name="T1" fmla="*/ 495 h 61"/>
                  <a:gd name="T2" fmla="*/ 348 w 62"/>
                  <a:gd name="T3" fmla="*/ 34 h 61"/>
                  <a:gd name="T4" fmla="*/ 32 w 62"/>
                  <a:gd name="T5" fmla="*/ 265 h 61"/>
                  <a:gd name="T6" fmla="*/ 224 w 62"/>
                  <a:gd name="T7" fmla="*/ 655 h 61"/>
                  <a:gd name="T8" fmla="*/ 572 w 62"/>
                  <a:gd name="T9" fmla="*/ 49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1">
                    <a:moveTo>
                      <a:pt x="56" y="43"/>
                    </a:moveTo>
                    <a:cubicBezTo>
                      <a:pt x="62" y="31"/>
                      <a:pt x="56" y="6"/>
                      <a:pt x="34" y="3"/>
                    </a:cubicBezTo>
                    <a:cubicBezTo>
                      <a:pt x="12" y="0"/>
                      <a:pt x="5" y="13"/>
                      <a:pt x="3" y="23"/>
                    </a:cubicBezTo>
                    <a:cubicBezTo>
                      <a:pt x="0" y="34"/>
                      <a:pt x="4" y="52"/>
                      <a:pt x="22" y="57"/>
                    </a:cubicBezTo>
                    <a:cubicBezTo>
                      <a:pt x="40" y="61"/>
                      <a:pt x="51" y="55"/>
                      <a:pt x="56" y="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3" name="Freeform 471"/>
              <p:cNvSpPr>
                <a:spLocks/>
              </p:cNvSpPr>
              <p:nvPr/>
            </p:nvSpPr>
            <p:spPr bwMode="auto">
              <a:xfrm>
                <a:off x="2674938" y="4054475"/>
                <a:ext cx="50800" cy="53975"/>
              </a:xfrm>
              <a:custGeom>
                <a:avLst/>
                <a:gdLst>
                  <a:gd name="T0" fmla="*/ 0 w 10"/>
                  <a:gd name="T1" fmla="*/ 58 h 10"/>
                  <a:gd name="T2" fmla="*/ 51 w 10"/>
                  <a:gd name="T3" fmla="*/ 0 h 10"/>
                  <a:gd name="T4" fmla="*/ 102 w 10"/>
                  <a:gd name="T5" fmla="*/ 58 h 10"/>
                  <a:gd name="T6" fmla="*/ 51 w 10"/>
                  <a:gd name="T7" fmla="*/ 116 h 10"/>
                  <a:gd name="T8" fmla="*/ 0 w 10"/>
                  <a:gd name="T9" fmla="*/ 5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7"/>
                      <a:pt x="8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4" name="Oval 472"/>
              <p:cNvSpPr>
                <a:spLocks noChangeArrowheads="1"/>
              </p:cNvSpPr>
              <p:nvPr/>
            </p:nvSpPr>
            <p:spPr bwMode="auto">
              <a:xfrm>
                <a:off x="2719388" y="4027488"/>
                <a:ext cx="31750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5" name="Oval 473"/>
              <p:cNvSpPr>
                <a:spLocks noChangeArrowheads="1"/>
              </p:cNvSpPr>
              <p:nvPr/>
            </p:nvSpPr>
            <p:spPr bwMode="auto">
              <a:xfrm>
                <a:off x="2663825" y="4114800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6" name="Freeform 474"/>
              <p:cNvSpPr>
                <a:spLocks/>
              </p:cNvSpPr>
              <p:nvPr/>
            </p:nvSpPr>
            <p:spPr bwMode="auto">
              <a:xfrm>
                <a:off x="2478088" y="3865563"/>
                <a:ext cx="241300" cy="341313"/>
              </a:xfrm>
              <a:custGeom>
                <a:avLst/>
                <a:gdLst>
                  <a:gd name="T0" fmla="*/ 32 w 48"/>
                  <a:gd name="T1" fmla="*/ 734 h 63"/>
                  <a:gd name="T2" fmla="*/ 481 w 48"/>
                  <a:gd name="T3" fmla="*/ 0 h 63"/>
                  <a:gd name="T4" fmla="*/ 32 w 48"/>
                  <a:gd name="T5" fmla="*/ 734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63">
                    <a:moveTo>
                      <a:pt x="3" y="63"/>
                    </a:moveTo>
                    <a:cubicBezTo>
                      <a:pt x="0" y="26"/>
                      <a:pt x="30" y="6"/>
                      <a:pt x="48" y="0"/>
                    </a:cubicBezTo>
                    <a:cubicBezTo>
                      <a:pt x="36" y="9"/>
                      <a:pt x="7" y="27"/>
                      <a:pt x="3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7" name="Freeform 491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8" name="Freeform 492"/>
              <p:cNvSpPr>
                <a:spLocks/>
              </p:cNvSpPr>
              <p:nvPr/>
            </p:nvSpPr>
            <p:spPr bwMode="auto">
              <a:xfrm>
                <a:off x="2001838" y="4044950"/>
                <a:ext cx="450850" cy="495300"/>
              </a:xfrm>
              <a:custGeom>
                <a:avLst/>
                <a:gdLst>
                  <a:gd name="T0" fmla="*/ 775 w 89"/>
                  <a:gd name="T1" fmla="*/ 68 h 92"/>
                  <a:gd name="T2" fmla="*/ 775 w 89"/>
                  <a:gd name="T3" fmla="*/ 81 h 92"/>
                  <a:gd name="T4" fmla="*/ 795 w 89"/>
                  <a:gd name="T5" fmla="*/ 505 h 92"/>
                  <a:gd name="T6" fmla="*/ 306 w 89"/>
                  <a:gd name="T7" fmla="*/ 899 h 92"/>
                  <a:gd name="T8" fmla="*/ 0 w 89"/>
                  <a:gd name="T9" fmla="*/ 899 h 92"/>
                  <a:gd name="T10" fmla="*/ 386 w 89"/>
                  <a:gd name="T11" fmla="*/ 1058 h 92"/>
                  <a:gd name="T12" fmla="*/ 887 w 89"/>
                  <a:gd name="T13" fmla="*/ 577 h 92"/>
                  <a:gd name="T14" fmla="*/ 775 w 89"/>
                  <a:gd name="T15" fmla="*/ 68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9" h="92">
                    <a:moveTo>
                      <a:pt x="76" y="6"/>
                    </a:moveTo>
                    <a:cubicBezTo>
                      <a:pt x="71" y="0"/>
                      <a:pt x="74" y="4"/>
                      <a:pt x="76" y="7"/>
                    </a:cubicBezTo>
                    <a:cubicBezTo>
                      <a:pt x="81" y="18"/>
                      <a:pt x="79" y="33"/>
                      <a:pt x="78" y="44"/>
                    </a:cubicBezTo>
                    <a:cubicBezTo>
                      <a:pt x="74" y="72"/>
                      <a:pt x="55" y="78"/>
                      <a:pt x="30" y="78"/>
                    </a:cubicBezTo>
                    <a:cubicBezTo>
                      <a:pt x="20" y="78"/>
                      <a:pt x="9" y="82"/>
                      <a:pt x="0" y="78"/>
                    </a:cubicBezTo>
                    <a:cubicBezTo>
                      <a:pt x="10" y="86"/>
                      <a:pt x="25" y="91"/>
                      <a:pt x="38" y="92"/>
                    </a:cubicBezTo>
                    <a:cubicBezTo>
                      <a:pt x="64" y="92"/>
                      <a:pt x="83" y="78"/>
                      <a:pt x="87" y="50"/>
                    </a:cubicBezTo>
                    <a:cubicBezTo>
                      <a:pt x="89" y="36"/>
                      <a:pt x="85" y="18"/>
                      <a:pt x="76" y="6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9" name="Freeform 493"/>
              <p:cNvSpPr>
                <a:spLocks/>
              </p:cNvSpPr>
              <p:nvPr/>
            </p:nvSpPr>
            <p:spPr bwMode="auto">
              <a:xfrm>
                <a:off x="2001838" y="4314825"/>
                <a:ext cx="439738" cy="225425"/>
              </a:xfrm>
              <a:custGeom>
                <a:avLst/>
                <a:gdLst>
                  <a:gd name="T0" fmla="*/ 882 w 87"/>
                  <a:gd name="T1" fmla="*/ 0 h 42"/>
                  <a:gd name="T2" fmla="*/ 385 w 87"/>
                  <a:gd name="T3" fmla="*/ 480 h 42"/>
                  <a:gd name="T4" fmla="*/ 0 w 87"/>
                  <a:gd name="T5" fmla="*/ 321 h 42"/>
                  <a:gd name="T6" fmla="*/ 529 w 87"/>
                  <a:gd name="T7" fmla="*/ 365 h 42"/>
                  <a:gd name="T8" fmla="*/ 882 w 8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42">
                    <a:moveTo>
                      <a:pt x="87" y="0"/>
                    </a:moveTo>
                    <a:cubicBezTo>
                      <a:pt x="83" y="28"/>
                      <a:pt x="64" y="42"/>
                      <a:pt x="38" y="42"/>
                    </a:cubicBezTo>
                    <a:cubicBezTo>
                      <a:pt x="25" y="41"/>
                      <a:pt x="10" y="36"/>
                      <a:pt x="0" y="28"/>
                    </a:cubicBezTo>
                    <a:cubicBezTo>
                      <a:pt x="10" y="36"/>
                      <a:pt x="34" y="37"/>
                      <a:pt x="52" y="32"/>
                    </a:cubicBezTo>
                    <a:cubicBezTo>
                      <a:pt x="70" y="26"/>
                      <a:pt x="81" y="18"/>
                      <a:pt x="87" y="0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0" name="Freeform 494"/>
              <p:cNvSpPr>
                <a:spLocks/>
              </p:cNvSpPr>
              <p:nvPr/>
            </p:nvSpPr>
            <p:spPr bwMode="auto">
              <a:xfrm>
                <a:off x="1881188" y="3930650"/>
                <a:ext cx="469900" cy="519113"/>
              </a:xfrm>
              <a:custGeom>
                <a:avLst/>
                <a:gdLst>
                  <a:gd name="T0" fmla="*/ 153 w 93"/>
                  <a:gd name="T1" fmla="*/ 988 h 96"/>
                  <a:gd name="T2" fmla="*/ 353 w 93"/>
                  <a:gd name="T3" fmla="*/ 382 h 96"/>
                  <a:gd name="T4" fmla="*/ 942 w 93"/>
                  <a:gd name="T5" fmla="*/ 232 h 96"/>
                  <a:gd name="T6" fmla="*/ 204 w 93"/>
                  <a:gd name="T7" fmla="*/ 266 h 96"/>
                  <a:gd name="T8" fmla="*/ 92 w 93"/>
                  <a:gd name="T9" fmla="*/ 940 h 96"/>
                  <a:gd name="T10" fmla="*/ 213 w 93"/>
                  <a:gd name="T11" fmla="*/ 1114 h 96"/>
                  <a:gd name="T12" fmla="*/ 153 w 93"/>
                  <a:gd name="T13" fmla="*/ 98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6">
                    <a:moveTo>
                      <a:pt x="15" y="85"/>
                    </a:moveTo>
                    <a:cubicBezTo>
                      <a:pt x="6" y="65"/>
                      <a:pt x="20" y="47"/>
                      <a:pt x="35" y="33"/>
                    </a:cubicBezTo>
                    <a:cubicBezTo>
                      <a:pt x="51" y="16"/>
                      <a:pt x="75" y="3"/>
                      <a:pt x="93" y="20"/>
                    </a:cubicBezTo>
                    <a:cubicBezTo>
                      <a:pt x="72" y="0"/>
                      <a:pt x="39" y="4"/>
                      <a:pt x="20" y="23"/>
                    </a:cubicBezTo>
                    <a:cubicBezTo>
                      <a:pt x="6" y="37"/>
                      <a:pt x="0" y="62"/>
                      <a:pt x="9" y="81"/>
                    </a:cubicBezTo>
                    <a:cubicBezTo>
                      <a:pt x="12" y="87"/>
                      <a:pt x="16" y="92"/>
                      <a:pt x="21" y="96"/>
                    </a:cubicBezTo>
                    <a:cubicBezTo>
                      <a:pt x="16" y="89"/>
                      <a:pt x="18" y="90"/>
                      <a:pt x="15" y="85"/>
                    </a:cubicBezTo>
                    <a:close/>
                  </a:path>
                </a:pathLst>
              </a:custGeom>
              <a:solidFill>
                <a:srgbClr val="FDF4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1" name="Freeform 495"/>
              <p:cNvSpPr>
                <a:spLocks/>
              </p:cNvSpPr>
              <p:nvPr/>
            </p:nvSpPr>
            <p:spPr bwMode="auto">
              <a:xfrm>
                <a:off x="1860550" y="3910013"/>
                <a:ext cx="606425" cy="646113"/>
              </a:xfrm>
              <a:custGeom>
                <a:avLst/>
                <a:gdLst>
                  <a:gd name="T0" fmla="*/ 1073 w 120"/>
                  <a:gd name="T1" fmla="*/ 322 h 120"/>
                  <a:gd name="T2" fmla="*/ 223 w 120"/>
                  <a:gd name="T3" fmla="*/ 275 h 120"/>
                  <a:gd name="T4" fmla="*/ 102 w 120"/>
                  <a:gd name="T5" fmla="*/ 1001 h 120"/>
                  <a:gd name="T6" fmla="*/ 669 w 120"/>
                  <a:gd name="T7" fmla="*/ 1380 h 120"/>
                  <a:gd name="T8" fmla="*/ 1197 w 120"/>
                  <a:gd name="T9" fmla="*/ 861 h 120"/>
                  <a:gd name="T10" fmla="*/ 1073 w 120"/>
                  <a:gd name="T11" fmla="*/ 322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120">
                    <a:moveTo>
                      <a:pt x="106" y="28"/>
                    </a:moveTo>
                    <a:cubicBezTo>
                      <a:pt x="84" y="0"/>
                      <a:pt x="44" y="2"/>
                      <a:pt x="22" y="24"/>
                    </a:cubicBezTo>
                    <a:cubicBezTo>
                      <a:pt x="6" y="40"/>
                      <a:pt x="0" y="66"/>
                      <a:pt x="10" y="87"/>
                    </a:cubicBezTo>
                    <a:cubicBezTo>
                      <a:pt x="19" y="106"/>
                      <a:pt x="43" y="120"/>
                      <a:pt x="66" y="120"/>
                    </a:cubicBezTo>
                    <a:cubicBezTo>
                      <a:pt x="93" y="120"/>
                      <a:pt x="114" y="105"/>
                      <a:pt x="118" y="75"/>
                    </a:cubicBezTo>
                    <a:cubicBezTo>
                      <a:pt x="120" y="61"/>
                      <a:pt x="115" y="41"/>
                      <a:pt x="106" y="2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2" name="Freeform 496"/>
              <p:cNvSpPr>
                <a:spLocks/>
              </p:cNvSpPr>
              <p:nvPr/>
            </p:nvSpPr>
            <p:spPr bwMode="auto">
              <a:xfrm>
                <a:off x="2043113" y="4141788"/>
                <a:ext cx="282575" cy="301625"/>
              </a:xfrm>
              <a:custGeom>
                <a:avLst/>
                <a:gdLst>
                  <a:gd name="T0" fmla="*/ 515 w 56"/>
                  <a:gd name="T1" fmla="*/ 448 h 56"/>
                  <a:gd name="T2" fmla="*/ 315 w 56"/>
                  <a:gd name="T3" fmla="*/ 24 h 56"/>
                  <a:gd name="T4" fmla="*/ 32 w 56"/>
                  <a:gd name="T5" fmla="*/ 241 h 56"/>
                  <a:gd name="T6" fmla="*/ 203 w 56"/>
                  <a:gd name="T7" fmla="*/ 587 h 56"/>
                  <a:gd name="T8" fmla="*/ 515 w 56"/>
                  <a:gd name="T9" fmla="*/ 4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5"/>
                      <a:pt x="31" y="2"/>
                    </a:cubicBezTo>
                    <a:cubicBezTo>
                      <a:pt x="11" y="0"/>
                      <a:pt x="5" y="12"/>
                      <a:pt x="3" y="21"/>
                    </a:cubicBezTo>
                    <a:cubicBezTo>
                      <a:pt x="0" y="30"/>
                      <a:pt x="4" y="47"/>
                      <a:pt x="20" y="51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3" name="Freeform 497"/>
              <p:cNvSpPr>
                <a:spLocks/>
              </p:cNvSpPr>
              <p:nvPr/>
            </p:nvSpPr>
            <p:spPr bwMode="auto">
              <a:xfrm>
                <a:off x="2124075" y="4249738"/>
                <a:ext cx="185738" cy="166688"/>
              </a:xfrm>
              <a:custGeom>
                <a:avLst/>
                <a:gdLst>
                  <a:gd name="T0" fmla="*/ 0 w 37"/>
                  <a:gd name="T1" fmla="*/ 308 h 31"/>
                  <a:gd name="T2" fmla="*/ 250 w 37"/>
                  <a:gd name="T3" fmla="*/ 298 h 31"/>
                  <a:gd name="T4" fmla="*/ 319 w 3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1">
                    <a:moveTo>
                      <a:pt x="0" y="27"/>
                    </a:moveTo>
                    <a:cubicBezTo>
                      <a:pt x="6" y="29"/>
                      <a:pt x="20" y="31"/>
                      <a:pt x="25" y="26"/>
                    </a:cubicBezTo>
                    <a:cubicBezTo>
                      <a:pt x="33" y="19"/>
                      <a:pt x="37" y="8"/>
                      <a:pt x="32" y="0"/>
                    </a:cubicBezTo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4" name="Freeform 498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solidFill>
                <a:srgbClr val="00AB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5" name="Freeform 499"/>
              <p:cNvSpPr>
                <a:spLocks/>
              </p:cNvSpPr>
              <p:nvPr/>
            </p:nvSpPr>
            <p:spPr bwMode="auto">
              <a:xfrm>
                <a:off x="2032000" y="4125913"/>
                <a:ext cx="182563" cy="215900"/>
              </a:xfrm>
              <a:custGeom>
                <a:avLst/>
                <a:gdLst>
                  <a:gd name="T0" fmla="*/ 51 w 36"/>
                  <a:gd name="T1" fmla="*/ 428 h 40"/>
                  <a:gd name="T2" fmla="*/ 83 w 36"/>
                  <a:gd name="T3" fmla="*/ 279 h 40"/>
                  <a:gd name="T4" fmla="*/ 195 w 36"/>
                  <a:gd name="T5" fmla="*/ 173 h 40"/>
                  <a:gd name="T6" fmla="*/ 316 w 36"/>
                  <a:gd name="T7" fmla="*/ 34 h 40"/>
                  <a:gd name="T8" fmla="*/ 335 w 36"/>
                  <a:gd name="T9" fmla="*/ 48 h 40"/>
                  <a:gd name="T10" fmla="*/ 275 w 36"/>
                  <a:gd name="T11" fmla="*/ 24 h 40"/>
                  <a:gd name="T12" fmla="*/ 19 w 36"/>
                  <a:gd name="T13" fmla="*/ 221 h 40"/>
                  <a:gd name="T14" fmla="*/ 42 w 36"/>
                  <a:gd name="T15" fmla="*/ 428 h 40"/>
                  <a:gd name="T16" fmla="*/ 51 w 36"/>
                  <a:gd name="T17" fmla="*/ 42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37"/>
                    </a:moveTo>
                    <a:cubicBezTo>
                      <a:pt x="3" y="32"/>
                      <a:pt x="7" y="28"/>
                      <a:pt x="8" y="24"/>
                    </a:cubicBezTo>
                    <a:cubicBezTo>
                      <a:pt x="9" y="20"/>
                      <a:pt x="16" y="19"/>
                      <a:pt x="19" y="15"/>
                    </a:cubicBezTo>
                    <a:cubicBezTo>
                      <a:pt x="22" y="11"/>
                      <a:pt x="22" y="2"/>
                      <a:pt x="31" y="3"/>
                    </a:cubicBezTo>
                    <a:cubicBezTo>
                      <a:pt x="34" y="4"/>
                      <a:pt x="36" y="5"/>
                      <a:pt x="33" y="4"/>
                    </a:cubicBezTo>
                    <a:cubicBezTo>
                      <a:pt x="32" y="3"/>
                      <a:pt x="30" y="3"/>
                      <a:pt x="27" y="2"/>
                    </a:cubicBezTo>
                    <a:cubicBezTo>
                      <a:pt x="9" y="0"/>
                      <a:pt x="4" y="11"/>
                      <a:pt x="2" y="19"/>
                    </a:cubicBezTo>
                    <a:cubicBezTo>
                      <a:pt x="0" y="24"/>
                      <a:pt x="1" y="31"/>
                      <a:pt x="4" y="37"/>
                    </a:cubicBezTo>
                    <a:cubicBezTo>
                      <a:pt x="5" y="38"/>
                      <a:pt x="6" y="40"/>
                      <a:pt x="5" y="37"/>
                    </a:cubicBezTo>
                    <a:close/>
                  </a:path>
                </a:pathLst>
              </a:custGeom>
              <a:solidFill>
                <a:srgbClr val="DEEEF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6" name="Freeform 500"/>
              <p:cNvSpPr>
                <a:spLocks/>
              </p:cNvSpPr>
              <p:nvPr/>
            </p:nvSpPr>
            <p:spPr bwMode="auto">
              <a:xfrm>
                <a:off x="2068513" y="4157663"/>
                <a:ext cx="211138" cy="238125"/>
              </a:xfrm>
              <a:custGeom>
                <a:avLst/>
                <a:gdLst>
                  <a:gd name="T0" fmla="*/ 310 w 42"/>
                  <a:gd name="T1" fmla="*/ 10 h 44"/>
                  <a:gd name="T2" fmla="*/ 310 w 42"/>
                  <a:gd name="T3" fmla="*/ 24 h 44"/>
                  <a:gd name="T4" fmla="*/ 320 w 42"/>
                  <a:gd name="T5" fmla="*/ 222 h 44"/>
                  <a:gd name="T6" fmla="*/ 222 w 42"/>
                  <a:gd name="T7" fmla="*/ 348 h 44"/>
                  <a:gd name="T8" fmla="*/ 41 w 42"/>
                  <a:gd name="T9" fmla="*/ 406 h 44"/>
                  <a:gd name="T10" fmla="*/ 0 w 42"/>
                  <a:gd name="T11" fmla="*/ 395 h 44"/>
                  <a:gd name="T12" fmla="*/ 111 w 42"/>
                  <a:gd name="T13" fmla="*/ 477 h 44"/>
                  <a:gd name="T14" fmla="*/ 393 w 42"/>
                  <a:gd name="T15" fmla="*/ 338 h 44"/>
                  <a:gd name="T16" fmla="*/ 310 w 42"/>
                  <a:gd name="T17" fmla="*/ 1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44">
                    <a:moveTo>
                      <a:pt x="31" y="1"/>
                    </a:moveTo>
                    <a:cubicBezTo>
                      <a:pt x="30" y="0"/>
                      <a:pt x="30" y="1"/>
                      <a:pt x="31" y="2"/>
                    </a:cubicBezTo>
                    <a:cubicBezTo>
                      <a:pt x="35" y="9"/>
                      <a:pt x="35" y="14"/>
                      <a:pt x="32" y="19"/>
                    </a:cubicBezTo>
                    <a:cubicBezTo>
                      <a:pt x="30" y="23"/>
                      <a:pt x="25" y="28"/>
                      <a:pt x="22" y="30"/>
                    </a:cubicBezTo>
                    <a:cubicBezTo>
                      <a:pt x="17" y="33"/>
                      <a:pt x="13" y="37"/>
                      <a:pt x="4" y="35"/>
                    </a:cubicBezTo>
                    <a:cubicBezTo>
                      <a:pt x="3" y="35"/>
                      <a:pt x="2" y="34"/>
                      <a:pt x="0" y="34"/>
                    </a:cubicBezTo>
                    <a:cubicBezTo>
                      <a:pt x="3" y="37"/>
                      <a:pt x="6" y="39"/>
                      <a:pt x="11" y="41"/>
                    </a:cubicBezTo>
                    <a:cubicBezTo>
                      <a:pt x="26" y="44"/>
                      <a:pt x="35" y="39"/>
                      <a:pt x="39" y="29"/>
                    </a:cubicBezTo>
                    <a:cubicBezTo>
                      <a:pt x="42" y="22"/>
                      <a:pt x="40" y="8"/>
                      <a:pt x="31" y="1"/>
                    </a:cubicBezTo>
                    <a:close/>
                  </a:path>
                </a:pathLst>
              </a:custGeom>
              <a:solidFill>
                <a:srgbClr val="0094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7" name="Freeform 501"/>
              <p:cNvSpPr>
                <a:spLocks/>
              </p:cNvSpPr>
              <p:nvPr/>
            </p:nvSpPr>
            <p:spPr bwMode="auto">
              <a:xfrm>
                <a:off x="2124075" y="4314825"/>
                <a:ext cx="141288" cy="80963"/>
              </a:xfrm>
              <a:custGeom>
                <a:avLst/>
                <a:gdLst>
                  <a:gd name="T0" fmla="*/ 283 w 28"/>
                  <a:gd name="T1" fmla="*/ 0 h 15"/>
                  <a:gd name="T2" fmla="*/ 0 w 28"/>
                  <a:gd name="T3" fmla="*/ 139 h 15"/>
                  <a:gd name="T4" fmla="*/ 283 w 2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5">
                    <a:moveTo>
                      <a:pt x="28" y="0"/>
                    </a:moveTo>
                    <a:cubicBezTo>
                      <a:pt x="24" y="10"/>
                      <a:pt x="15" y="15"/>
                      <a:pt x="0" y="12"/>
                    </a:cubicBezTo>
                    <a:cubicBezTo>
                      <a:pt x="9" y="11"/>
                      <a:pt x="21" y="9"/>
                      <a:pt x="28" y="0"/>
                    </a:cubicBezTo>
                    <a:close/>
                  </a:path>
                </a:pathLst>
              </a:custGeom>
              <a:solidFill>
                <a:srgbClr val="006C8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8" name="Freeform 502"/>
              <p:cNvSpPr>
                <a:spLocks/>
              </p:cNvSpPr>
              <p:nvPr/>
            </p:nvSpPr>
            <p:spPr bwMode="auto">
              <a:xfrm>
                <a:off x="2017713" y="4108450"/>
                <a:ext cx="282575" cy="303213"/>
              </a:xfrm>
              <a:custGeom>
                <a:avLst/>
                <a:gdLst>
                  <a:gd name="T0" fmla="*/ 515 w 56"/>
                  <a:gd name="T1" fmla="*/ 454 h 56"/>
                  <a:gd name="T2" fmla="*/ 315 w 56"/>
                  <a:gd name="T3" fmla="*/ 34 h 56"/>
                  <a:gd name="T4" fmla="*/ 32 w 56"/>
                  <a:gd name="T5" fmla="*/ 256 h 56"/>
                  <a:gd name="T6" fmla="*/ 203 w 56"/>
                  <a:gd name="T7" fmla="*/ 604 h 56"/>
                  <a:gd name="T8" fmla="*/ 515 w 56"/>
                  <a:gd name="T9" fmla="*/ 45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1" y="39"/>
                    </a:moveTo>
                    <a:cubicBezTo>
                      <a:pt x="56" y="28"/>
                      <a:pt x="51" y="6"/>
                      <a:pt x="31" y="3"/>
                    </a:cubicBezTo>
                    <a:cubicBezTo>
                      <a:pt x="11" y="0"/>
                      <a:pt x="5" y="13"/>
                      <a:pt x="3" y="22"/>
                    </a:cubicBezTo>
                    <a:cubicBezTo>
                      <a:pt x="0" y="31"/>
                      <a:pt x="3" y="48"/>
                      <a:pt x="20" y="52"/>
                    </a:cubicBezTo>
                    <a:cubicBezTo>
                      <a:pt x="36" y="56"/>
                      <a:pt x="46" y="50"/>
                      <a:pt x="51" y="3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9" name="Freeform 503"/>
              <p:cNvSpPr>
                <a:spLocks/>
              </p:cNvSpPr>
              <p:nvPr/>
            </p:nvSpPr>
            <p:spPr bwMode="auto">
              <a:xfrm>
                <a:off x="2036763" y="4146550"/>
                <a:ext cx="46038" cy="49213"/>
              </a:xfrm>
              <a:custGeom>
                <a:avLst/>
                <a:gdLst>
                  <a:gd name="T0" fmla="*/ 0 w 9"/>
                  <a:gd name="T1" fmla="*/ 59 h 9"/>
                  <a:gd name="T2" fmla="*/ 42 w 9"/>
                  <a:gd name="T3" fmla="*/ 0 h 9"/>
                  <a:gd name="T4" fmla="*/ 93 w 9"/>
                  <a:gd name="T5" fmla="*/ 48 h 9"/>
                  <a:gd name="T6" fmla="*/ 42 w 9"/>
                  <a:gd name="T7" fmla="*/ 107 h 9"/>
                  <a:gd name="T8" fmla="*/ 0 w 9"/>
                  <a:gd name="T9" fmla="*/ 5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7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0" name="Oval 504"/>
              <p:cNvSpPr>
                <a:spLocks noChangeArrowheads="1"/>
              </p:cNvSpPr>
              <p:nvPr/>
            </p:nvSpPr>
            <p:spPr bwMode="auto">
              <a:xfrm>
                <a:off x="2078038" y="4125913"/>
                <a:ext cx="30163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1" name="Oval 505"/>
              <p:cNvSpPr>
                <a:spLocks noChangeArrowheads="1"/>
              </p:cNvSpPr>
              <p:nvPr/>
            </p:nvSpPr>
            <p:spPr bwMode="auto">
              <a:xfrm>
                <a:off x="2027238" y="42005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32" name="Freeform 506"/>
              <p:cNvSpPr>
                <a:spLocks/>
              </p:cNvSpPr>
              <p:nvPr/>
            </p:nvSpPr>
            <p:spPr bwMode="auto">
              <a:xfrm>
                <a:off x="1900238" y="3984625"/>
                <a:ext cx="187325" cy="276225"/>
              </a:xfrm>
              <a:custGeom>
                <a:avLst/>
                <a:gdLst>
                  <a:gd name="T0" fmla="*/ 376 w 37"/>
                  <a:gd name="T1" fmla="*/ 0 h 51"/>
                  <a:gd name="T2" fmla="*/ 10 w 37"/>
                  <a:gd name="T3" fmla="*/ 594 h 51"/>
                  <a:gd name="T4" fmla="*/ 376 w 37"/>
                  <a:gd name="T5" fmla="*/ 0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37" y="0"/>
                    </a:moveTo>
                    <a:cubicBezTo>
                      <a:pt x="22" y="5"/>
                      <a:pt x="0" y="20"/>
                      <a:pt x="1" y="51"/>
                    </a:cubicBezTo>
                    <a:cubicBezTo>
                      <a:pt x="4" y="38"/>
                      <a:pt x="21" y="8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313" name="Group 1312"/>
            <p:cNvGrpSpPr/>
            <p:nvPr/>
          </p:nvGrpSpPr>
          <p:grpSpPr>
            <a:xfrm>
              <a:off x="2923229" y="1947544"/>
              <a:ext cx="271450" cy="342899"/>
              <a:chOff x="2397125" y="4632325"/>
              <a:chExt cx="869950" cy="1122363"/>
            </a:xfrm>
          </p:grpSpPr>
          <p:sp>
            <p:nvSpPr>
              <p:cNvPr id="148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8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8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8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8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8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488" name="Group 148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48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9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0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50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14" name="Group 1313"/>
            <p:cNvGrpSpPr/>
            <p:nvPr/>
          </p:nvGrpSpPr>
          <p:grpSpPr>
            <a:xfrm>
              <a:off x="1981145" y="2082376"/>
              <a:ext cx="271450" cy="342899"/>
              <a:chOff x="2397125" y="4632325"/>
              <a:chExt cx="869950" cy="1122363"/>
            </a:xfrm>
          </p:grpSpPr>
          <p:sp>
            <p:nvSpPr>
              <p:cNvPr id="146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6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6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6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6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6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468" name="Group 146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46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7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8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8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15" name="Group 1314"/>
            <p:cNvGrpSpPr/>
            <p:nvPr/>
          </p:nvGrpSpPr>
          <p:grpSpPr>
            <a:xfrm>
              <a:off x="1905955" y="1660409"/>
              <a:ext cx="271450" cy="342899"/>
              <a:chOff x="2397125" y="4632325"/>
              <a:chExt cx="869950" cy="1122363"/>
            </a:xfrm>
          </p:grpSpPr>
          <p:sp>
            <p:nvSpPr>
              <p:cNvPr id="144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4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4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4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4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4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448" name="Group 144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44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5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6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6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16" name="Group 1315"/>
            <p:cNvGrpSpPr/>
            <p:nvPr/>
          </p:nvGrpSpPr>
          <p:grpSpPr>
            <a:xfrm>
              <a:off x="1761634" y="2025031"/>
              <a:ext cx="271450" cy="342899"/>
              <a:chOff x="2397125" y="4632325"/>
              <a:chExt cx="869950" cy="1122363"/>
            </a:xfrm>
          </p:grpSpPr>
          <p:sp>
            <p:nvSpPr>
              <p:cNvPr id="142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2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2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2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2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2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428" name="Group 142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42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3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4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4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17" name="Group 1316"/>
            <p:cNvGrpSpPr/>
            <p:nvPr/>
          </p:nvGrpSpPr>
          <p:grpSpPr>
            <a:xfrm>
              <a:off x="2157669" y="1196269"/>
              <a:ext cx="271450" cy="342899"/>
              <a:chOff x="2397125" y="4632325"/>
              <a:chExt cx="869950" cy="1122363"/>
            </a:xfrm>
          </p:grpSpPr>
          <p:sp>
            <p:nvSpPr>
              <p:cNvPr id="140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0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0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0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0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0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408" name="Group 140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40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2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2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18" name="Group 1317"/>
            <p:cNvGrpSpPr/>
            <p:nvPr/>
          </p:nvGrpSpPr>
          <p:grpSpPr>
            <a:xfrm>
              <a:off x="2030047" y="1357292"/>
              <a:ext cx="271450" cy="342899"/>
              <a:chOff x="2397125" y="4632325"/>
              <a:chExt cx="869950" cy="1122363"/>
            </a:xfrm>
          </p:grpSpPr>
          <p:sp>
            <p:nvSpPr>
              <p:cNvPr id="138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8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8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8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8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8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88" name="Group 138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38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0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0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19" name="Group 1318"/>
            <p:cNvGrpSpPr/>
            <p:nvPr/>
          </p:nvGrpSpPr>
          <p:grpSpPr>
            <a:xfrm>
              <a:off x="1744297" y="1805679"/>
              <a:ext cx="271450" cy="342899"/>
              <a:chOff x="2397125" y="4632325"/>
              <a:chExt cx="869950" cy="1122363"/>
            </a:xfrm>
          </p:grpSpPr>
          <p:sp>
            <p:nvSpPr>
              <p:cNvPr id="136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68" name="Group 136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36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8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8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20" name="Group 1319"/>
            <p:cNvGrpSpPr/>
            <p:nvPr/>
          </p:nvGrpSpPr>
          <p:grpSpPr>
            <a:xfrm>
              <a:off x="1840467" y="1458740"/>
              <a:ext cx="271450" cy="342899"/>
              <a:chOff x="2397125" y="4632325"/>
              <a:chExt cx="869950" cy="1122363"/>
            </a:xfrm>
          </p:grpSpPr>
          <p:sp>
            <p:nvSpPr>
              <p:cNvPr id="134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48" name="Group 134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34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6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6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1321" name="Group 1320"/>
            <p:cNvGrpSpPr/>
            <p:nvPr/>
          </p:nvGrpSpPr>
          <p:grpSpPr>
            <a:xfrm>
              <a:off x="1695258" y="1625597"/>
              <a:ext cx="271450" cy="342899"/>
              <a:chOff x="2397125" y="4632325"/>
              <a:chExt cx="869950" cy="1122363"/>
            </a:xfrm>
          </p:grpSpPr>
          <p:sp>
            <p:nvSpPr>
              <p:cNvPr id="1322" name="Freeform 408"/>
              <p:cNvSpPr>
                <a:spLocks/>
              </p:cNvSpPr>
              <p:nvPr/>
            </p:nvSpPr>
            <p:spPr bwMode="auto">
              <a:xfrm>
                <a:off x="2406650" y="4654550"/>
                <a:ext cx="39688" cy="42863"/>
              </a:xfrm>
              <a:custGeom>
                <a:avLst/>
                <a:gdLst>
                  <a:gd name="T0" fmla="*/ 0 w 8"/>
                  <a:gd name="T1" fmla="*/ 47 h 8"/>
                  <a:gd name="T2" fmla="*/ 41 w 8"/>
                  <a:gd name="T3" fmla="*/ 0 h 8"/>
                  <a:gd name="T4" fmla="*/ 78 w 8"/>
                  <a:gd name="T5" fmla="*/ 47 h 8"/>
                  <a:gd name="T6" fmla="*/ 41 w 8"/>
                  <a:gd name="T7" fmla="*/ 91 h 8"/>
                  <a:gd name="T8" fmla="*/ 0 w 8"/>
                  <a:gd name="T9" fmla="*/ 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3" name="Oval 409"/>
              <p:cNvSpPr>
                <a:spLocks noChangeArrowheads="1"/>
              </p:cNvSpPr>
              <p:nvPr/>
            </p:nvSpPr>
            <p:spPr bwMode="auto">
              <a:xfrm>
                <a:off x="2441575" y="4632325"/>
                <a:ext cx="25400" cy="26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4" name="Oval 410"/>
              <p:cNvSpPr>
                <a:spLocks noChangeArrowheads="1"/>
              </p:cNvSpPr>
              <p:nvPr/>
            </p:nvSpPr>
            <p:spPr bwMode="auto">
              <a:xfrm>
                <a:off x="2397125" y="4708525"/>
                <a:ext cx="19050" cy="20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5" name="Freeform 444"/>
              <p:cNvSpPr>
                <a:spLocks/>
              </p:cNvSpPr>
              <p:nvPr/>
            </p:nvSpPr>
            <p:spPr bwMode="auto">
              <a:xfrm>
                <a:off x="2492375" y="4951413"/>
                <a:ext cx="774700" cy="803275"/>
              </a:xfrm>
              <a:custGeom>
                <a:avLst/>
                <a:gdLst>
                  <a:gd name="T0" fmla="*/ 651 w 153"/>
                  <a:gd name="T1" fmla="*/ 82 h 149"/>
                  <a:gd name="T2" fmla="*/ 214 w 153"/>
                  <a:gd name="T3" fmla="*/ 428 h 149"/>
                  <a:gd name="T4" fmla="*/ 498 w 153"/>
                  <a:gd name="T5" fmla="*/ 1498 h 149"/>
                  <a:gd name="T6" fmla="*/ 1464 w 153"/>
                  <a:gd name="T7" fmla="*/ 1141 h 149"/>
                  <a:gd name="T8" fmla="*/ 1362 w 153"/>
                  <a:gd name="T9" fmla="*/ 391 h 149"/>
                  <a:gd name="T10" fmla="*/ 651 w 153"/>
                  <a:gd name="T11" fmla="*/ 82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49">
                    <a:moveTo>
                      <a:pt x="64" y="7"/>
                    </a:moveTo>
                    <a:cubicBezTo>
                      <a:pt x="44" y="11"/>
                      <a:pt x="28" y="24"/>
                      <a:pt x="21" y="37"/>
                    </a:cubicBezTo>
                    <a:cubicBezTo>
                      <a:pt x="12" y="54"/>
                      <a:pt x="0" y="110"/>
                      <a:pt x="49" y="130"/>
                    </a:cubicBezTo>
                    <a:cubicBezTo>
                      <a:pt x="101" y="149"/>
                      <a:pt x="136" y="118"/>
                      <a:pt x="144" y="99"/>
                    </a:cubicBezTo>
                    <a:cubicBezTo>
                      <a:pt x="153" y="77"/>
                      <a:pt x="149" y="51"/>
                      <a:pt x="134" y="34"/>
                    </a:cubicBezTo>
                    <a:cubicBezTo>
                      <a:pt x="121" y="17"/>
                      <a:pt x="101" y="0"/>
                      <a:pt x="64" y="7"/>
                    </a:cubicBezTo>
                    <a:close/>
                  </a:path>
                </a:pathLst>
              </a:custGeom>
              <a:solidFill>
                <a:srgbClr val="FDD37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6" name="Freeform 445"/>
              <p:cNvSpPr>
                <a:spLocks/>
              </p:cNvSpPr>
              <p:nvPr/>
            </p:nvSpPr>
            <p:spPr bwMode="auto">
              <a:xfrm>
                <a:off x="2719388" y="5026025"/>
                <a:ext cx="515938" cy="706438"/>
              </a:xfrm>
              <a:custGeom>
                <a:avLst/>
                <a:gdLst>
                  <a:gd name="T0" fmla="*/ 883 w 102"/>
                  <a:gd name="T1" fmla="*/ 255 h 131"/>
                  <a:gd name="T2" fmla="*/ 589 w 102"/>
                  <a:gd name="T3" fmla="*/ 0 h 131"/>
                  <a:gd name="T4" fmla="*/ 803 w 102"/>
                  <a:gd name="T5" fmla="*/ 207 h 131"/>
                  <a:gd name="T6" fmla="*/ 822 w 102"/>
                  <a:gd name="T7" fmla="*/ 428 h 131"/>
                  <a:gd name="T8" fmla="*/ 701 w 102"/>
                  <a:gd name="T9" fmla="*/ 900 h 131"/>
                  <a:gd name="T10" fmla="*/ 478 w 102"/>
                  <a:gd name="T11" fmla="*/ 1213 h 131"/>
                  <a:gd name="T12" fmla="*/ 0 w 102"/>
                  <a:gd name="T13" fmla="*/ 1281 h 131"/>
                  <a:gd name="T14" fmla="*/ 61 w 102"/>
                  <a:gd name="T15" fmla="*/ 1304 h 131"/>
                  <a:gd name="T16" fmla="*/ 943 w 102"/>
                  <a:gd name="T17" fmla="*/ 958 h 131"/>
                  <a:gd name="T18" fmla="*/ 883 w 102"/>
                  <a:gd name="T19" fmla="*/ 255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87" y="22"/>
                    </a:moveTo>
                    <a:cubicBezTo>
                      <a:pt x="80" y="13"/>
                      <a:pt x="71" y="4"/>
                      <a:pt x="58" y="0"/>
                    </a:cubicBezTo>
                    <a:cubicBezTo>
                      <a:pt x="67" y="5"/>
                      <a:pt x="73" y="11"/>
                      <a:pt x="79" y="18"/>
                    </a:cubicBezTo>
                    <a:cubicBezTo>
                      <a:pt x="83" y="24"/>
                      <a:pt x="80" y="29"/>
                      <a:pt x="81" y="37"/>
                    </a:cubicBezTo>
                    <a:cubicBezTo>
                      <a:pt x="85" y="50"/>
                      <a:pt x="74" y="65"/>
                      <a:pt x="69" y="78"/>
                    </a:cubicBezTo>
                    <a:cubicBezTo>
                      <a:pt x="65" y="88"/>
                      <a:pt x="64" y="98"/>
                      <a:pt x="47" y="105"/>
                    </a:cubicBezTo>
                    <a:cubicBezTo>
                      <a:pt x="33" y="112"/>
                      <a:pt x="22" y="118"/>
                      <a:pt x="0" y="111"/>
                    </a:cubicBezTo>
                    <a:cubicBezTo>
                      <a:pt x="2" y="112"/>
                      <a:pt x="4" y="112"/>
                      <a:pt x="6" y="113"/>
                    </a:cubicBezTo>
                    <a:cubicBezTo>
                      <a:pt x="55" y="131"/>
                      <a:pt x="86" y="100"/>
                      <a:pt x="93" y="83"/>
                    </a:cubicBezTo>
                    <a:cubicBezTo>
                      <a:pt x="102" y="61"/>
                      <a:pt x="101" y="38"/>
                      <a:pt x="87" y="22"/>
                    </a:cubicBezTo>
                    <a:close/>
                  </a:path>
                </a:pathLst>
              </a:custGeom>
              <a:solidFill>
                <a:srgbClr val="F1A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7" name="Freeform 446"/>
              <p:cNvSpPr>
                <a:spLocks/>
              </p:cNvSpPr>
              <p:nvPr/>
            </p:nvSpPr>
            <p:spPr bwMode="auto">
              <a:xfrm>
                <a:off x="2841625" y="5145088"/>
                <a:ext cx="393700" cy="550863"/>
              </a:xfrm>
              <a:custGeom>
                <a:avLst/>
                <a:gdLst>
                  <a:gd name="T0" fmla="*/ 525 w 78"/>
                  <a:gd name="T1" fmla="*/ 833 h 102"/>
                  <a:gd name="T2" fmla="*/ 636 w 78"/>
                  <a:gd name="T3" fmla="*/ 0 h 102"/>
                  <a:gd name="T4" fmla="*/ 696 w 78"/>
                  <a:gd name="T5" fmla="*/ 708 h 102"/>
                  <a:gd name="T6" fmla="*/ 0 w 78"/>
                  <a:gd name="T7" fmla="*/ 1112 h 102"/>
                  <a:gd name="T8" fmla="*/ 525 w 78"/>
                  <a:gd name="T9" fmla="*/ 83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2">
                    <a:moveTo>
                      <a:pt x="52" y="72"/>
                    </a:moveTo>
                    <a:cubicBezTo>
                      <a:pt x="69" y="50"/>
                      <a:pt x="71" y="15"/>
                      <a:pt x="63" y="0"/>
                    </a:cubicBezTo>
                    <a:cubicBezTo>
                      <a:pt x="77" y="16"/>
                      <a:pt x="78" y="39"/>
                      <a:pt x="69" y="61"/>
                    </a:cubicBezTo>
                    <a:cubicBezTo>
                      <a:pt x="63" y="76"/>
                      <a:pt x="38" y="102"/>
                      <a:pt x="0" y="96"/>
                    </a:cubicBezTo>
                    <a:cubicBezTo>
                      <a:pt x="16" y="96"/>
                      <a:pt x="28" y="99"/>
                      <a:pt x="52" y="72"/>
                    </a:cubicBezTo>
                    <a:close/>
                  </a:path>
                </a:pathLst>
              </a:custGeom>
              <a:solidFill>
                <a:srgbClr val="EB9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28" name="Group 1327"/>
              <p:cNvGrpSpPr/>
              <p:nvPr/>
            </p:nvGrpSpPr>
            <p:grpSpPr>
              <a:xfrm>
                <a:off x="2492375" y="4951413"/>
                <a:ext cx="774700" cy="803275"/>
                <a:chOff x="2492375" y="4951413"/>
                <a:chExt cx="774700" cy="803275"/>
              </a:xfrm>
            </p:grpSpPr>
            <p:sp>
              <p:nvSpPr>
                <p:cNvPr id="1329" name="Freeform 447"/>
                <p:cNvSpPr>
                  <a:spLocks/>
                </p:cNvSpPr>
                <p:nvPr/>
              </p:nvSpPr>
              <p:spPr bwMode="auto">
                <a:xfrm>
                  <a:off x="2513013" y="4994275"/>
                  <a:ext cx="481013" cy="620713"/>
                </a:xfrm>
                <a:custGeom>
                  <a:avLst/>
                  <a:gdLst>
                    <a:gd name="T0" fmla="*/ 325 w 95"/>
                    <a:gd name="T1" fmla="*/ 510 h 115"/>
                    <a:gd name="T2" fmla="*/ 692 w 95"/>
                    <a:gd name="T3" fmla="*/ 163 h 115"/>
                    <a:gd name="T4" fmla="*/ 966 w 95"/>
                    <a:gd name="T5" fmla="*/ 58 h 115"/>
                    <a:gd name="T6" fmla="*/ 641 w 95"/>
                    <a:gd name="T7" fmla="*/ 34 h 115"/>
                    <a:gd name="T8" fmla="*/ 204 w 95"/>
                    <a:gd name="T9" fmla="*/ 347 h 115"/>
                    <a:gd name="T10" fmla="*/ 395 w 95"/>
                    <a:gd name="T11" fmla="*/ 1329 h 115"/>
                    <a:gd name="T12" fmla="*/ 325 w 95"/>
                    <a:gd name="T13" fmla="*/ 51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115">
                      <a:moveTo>
                        <a:pt x="32" y="44"/>
                      </a:moveTo>
                      <a:cubicBezTo>
                        <a:pt x="39" y="31"/>
                        <a:pt x="49" y="18"/>
                        <a:pt x="68" y="14"/>
                      </a:cubicBezTo>
                      <a:cubicBezTo>
                        <a:pt x="88" y="10"/>
                        <a:pt x="88" y="4"/>
                        <a:pt x="95" y="5"/>
                      </a:cubicBezTo>
                      <a:cubicBezTo>
                        <a:pt x="86" y="3"/>
                        <a:pt x="77" y="0"/>
                        <a:pt x="63" y="3"/>
                      </a:cubicBezTo>
                      <a:cubicBezTo>
                        <a:pt x="44" y="6"/>
                        <a:pt x="26" y="18"/>
                        <a:pt x="20" y="30"/>
                      </a:cubicBezTo>
                      <a:cubicBezTo>
                        <a:pt x="11" y="46"/>
                        <a:pt x="1" y="95"/>
                        <a:pt x="39" y="115"/>
                      </a:cubicBezTo>
                      <a:cubicBezTo>
                        <a:pt x="0" y="87"/>
                        <a:pt x="24" y="58"/>
                        <a:pt x="32" y="4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0" name="Freeform 448"/>
                <p:cNvSpPr>
                  <a:spLocks/>
                </p:cNvSpPr>
                <p:nvPr/>
              </p:nvSpPr>
              <p:spPr bwMode="auto">
                <a:xfrm>
                  <a:off x="2492375" y="4951413"/>
                  <a:ext cx="774700" cy="803275"/>
                </a:xfrm>
                <a:custGeom>
                  <a:avLst/>
                  <a:gdLst>
                    <a:gd name="T0" fmla="*/ 651 w 153"/>
                    <a:gd name="T1" fmla="*/ 82 h 149"/>
                    <a:gd name="T2" fmla="*/ 214 w 153"/>
                    <a:gd name="T3" fmla="*/ 428 h 149"/>
                    <a:gd name="T4" fmla="*/ 498 w 153"/>
                    <a:gd name="T5" fmla="*/ 1498 h 149"/>
                    <a:gd name="T6" fmla="*/ 1464 w 153"/>
                    <a:gd name="T7" fmla="*/ 1141 h 149"/>
                    <a:gd name="T8" fmla="*/ 1362 w 153"/>
                    <a:gd name="T9" fmla="*/ 391 h 149"/>
                    <a:gd name="T10" fmla="*/ 651 w 153"/>
                    <a:gd name="T11" fmla="*/ 82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3" h="149">
                      <a:moveTo>
                        <a:pt x="64" y="7"/>
                      </a:moveTo>
                      <a:cubicBezTo>
                        <a:pt x="44" y="11"/>
                        <a:pt x="28" y="24"/>
                        <a:pt x="21" y="37"/>
                      </a:cubicBezTo>
                      <a:cubicBezTo>
                        <a:pt x="12" y="54"/>
                        <a:pt x="0" y="110"/>
                        <a:pt x="49" y="130"/>
                      </a:cubicBezTo>
                      <a:cubicBezTo>
                        <a:pt x="101" y="149"/>
                        <a:pt x="136" y="118"/>
                        <a:pt x="144" y="99"/>
                      </a:cubicBezTo>
                      <a:cubicBezTo>
                        <a:pt x="153" y="77"/>
                        <a:pt x="149" y="51"/>
                        <a:pt x="134" y="34"/>
                      </a:cubicBezTo>
                      <a:cubicBezTo>
                        <a:pt x="121" y="17"/>
                        <a:pt x="101" y="0"/>
                        <a:pt x="64" y="7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1" name="Freeform 449"/>
                <p:cNvSpPr>
                  <a:spLocks/>
                </p:cNvSpPr>
                <p:nvPr/>
              </p:nvSpPr>
              <p:spPr bwMode="auto">
                <a:xfrm>
                  <a:off x="2770188" y="5167313"/>
                  <a:ext cx="284163" cy="306388"/>
                </a:xfrm>
                <a:custGeom>
                  <a:avLst/>
                  <a:gdLst>
                    <a:gd name="T0" fmla="*/ 326 w 56"/>
                    <a:gd name="T1" fmla="*/ 10 h 57"/>
                    <a:gd name="T2" fmla="*/ 10 w 56"/>
                    <a:gd name="T3" fmla="*/ 298 h 57"/>
                    <a:gd name="T4" fmla="*/ 288 w 56"/>
                    <a:gd name="T5" fmla="*/ 653 h 57"/>
                    <a:gd name="T6" fmla="*/ 563 w 56"/>
                    <a:gd name="T7" fmla="*/ 322 h 57"/>
                    <a:gd name="T8" fmla="*/ 326 w 56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7"/>
                        <a:pt x="56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2" name="Freeform 450"/>
                <p:cNvSpPr>
                  <a:spLocks/>
                </p:cNvSpPr>
                <p:nvPr/>
              </p:nvSpPr>
              <p:spPr bwMode="auto">
                <a:xfrm>
                  <a:off x="2876550" y="5268913"/>
                  <a:ext cx="161925" cy="184150"/>
                </a:xfrm>
                <a:custGeom>
                  <a:avLst/>
                  <a:gdLst>
                    <a:gd name="T0" fmla="*/ 0 w 32"/>
                    <a:gd name="T1" fmla="*/ 372 h 34"/>
                    <a:gd name="T2" fmla="*/ 223 w 32"/>
                    <a:gd name="T3" fmla="*/ 338 h 34"/>
                    <a:gd name="T4" fmla="*/ 274 w 32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34">
                      <a:moveTo>
                        <a:pt x="0" y="32"/>
                      </a:moveTo>
                      <a:cubicBezTo>
                        <a:pt x="6" y="33"/>
                        <a:pt x="17" y="34"/>
                        <a:pt x="22" y="29"/>
                      </a:cubicBezTo>
                      <a:cubicBezTo>
                        <a:pt x="30" y="22"/>
                        <a:pt x="32" y="8"/>
                        <a:pt x="2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3" name="Freeform 451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4" name="Freeform 452"/>
                <p:cNvSpPr>
                  <a:spLocks/>
                </p:cNvSpPr>
                <p:nvPr/>
              </p:nvSpPr>
              <p:spPr bwMode="auto">
                <a:xfrm>
                  <a:off x="2755900" y="5156200"/>
                  <a:ext cx="161925" cy="242888"/>
                </a:xfrm>
                <a:custGeom>
                  <a:avLst/>
                  <a:gdLst>
                    <a:gd name="T0" fmla="*/ 61 w 32"/>
                    <a:gd name="T1" fmla="*/ 313 h 45"/>
                    <a:gd name="T2" fmla="*/ 163 w 32"/>
                    <a:gd name="T3" fmla="*/ 150 h 45"/>
                    <a:gd name="T4" fmla="*/ 233 w 32"/>
                    <a:gd name="T5" fmla="*/ 48 h 45"/>
                    <a:gd name="T6" fmla="*/ 325 w 32"/>
                    <a:gd name="T7" fmla="*/ 10 h 45"/>
                    <a:gd name="T8" fmla="*/ 293 w 32"/>
                    <a:gd name="T9" fmla="*/ 10 h 45"/>
                    <a:gd name="T10" fmla="*/ 10 w 32"/>
                    <a:gd name="T11" fmla="*/ 265 h 45"/>
                    <a:gd name="T12" fmla="*/ 92 w 32"/>
                    <a:gd name="T13" fmla="*/ 520 h 45"/>
                    <a:gd name="T14" fmla="*/ 61 w 32"/>
                    <a:gd name="T15" fmla="*/ 31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45">
                      <a:moveTo>
                        <a:pt x="6" y="27"/>
                      </a:moveTo>
                      <a:cubicBezTo>
                        <a:pt x="6" y="22"/>
                        <a:pt x="12" y="17"/>
                        <a:pt x="16" y="13"/>
                      </a:cubicBezTo>
                      <a:cubicBezTo>
                        <a:pt x="19" y="10"/>
                        <a:pt x="20" y="6"/>
                        <a:pt x="23" y="4"/>
                      </a:cubicBezTo>
                      <a:cubicBezTo>
                        <a:pt x="27" y="2"/>
                        <a:pt x="31" y="1"/>
                        <a:pt x="32" y="1"/>
                      </a:cubicBezTo>
                      <a:cubicBezTo>
                        <a:pt x="31" y="1"/>
                        <a:pt x="30" y="1"/>
                        <a:pt x="29" y="1"/>
                      </a:cubicBezTo>
                      <a:cubicBezTo>
                        <a:pt x="13" y="0"/>
                        <a:pt x="2" y="9"/>
                        <a:pt x="1" y="23"/>
                      </a:cubicBezTo>
                      <a:cubicBezTo>
                        <a:pt x="0" y="32"/>
                        <a:pt x="3" y="40"/>
                        <a:pt x="9" y="45"/>
                      </a:cubicBezTo>
                      <a:cubicBezTo>
                        <a:pt x="3" y="36"/>
                        <a:pt x="5" y="35"/>
                        <a:pt x="6" y="27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5" name="Freeform 453"/>
                <p:cNvSpPr>
                  <a:spLocks/>
                </p:cNvSpPr>
                <p:nvPr/>
              </p:nvSpPr>
              <p:spPr bwMode="auto">
                <a:xfrm>
                  <a:off x="2816225" y="5167313"/>
                  <a:ext cx="196850" cy="258763"/>
                </a:xfrm>
                <a:custGeom>
                  <a:avLst/>
                  <a:gdLst>
                    <a:gd name="T0" fmla="*/ 394 w 39"/>
                    <a:gd name="T1" fmla="*/ 265 h 48"/>
                    <a:gd name="T2" fmla="*/ 232 w 39"/>
                    <a:gd name="T3" fmla="*/ 0 h 48"/>
                    <a:gd name="T4" fmla="*/ 324 w 39"/>
                    <a:gd name="T5" fmla="*/ 221 h 48"/>
                    <a:gd name="T6" fmla="*/ 242 w 39"/>
                    <a:gd name="T7" fmla="*/ 380 h 48"/>
                    <a:gd name="T8" fmla="*/ 92 w 39"/>
                    <a:gd name="T9" fmla="*/ 472 h 48"/>
                    <a:gd name="T10" fmla="*/ 0 w 39"/>
                    <a:gd name="T11" fmla="*/ 520 h 48"/>
                    <a:gd name="T12" fmla="*/ 153 w 39"/>
                    <a:gd name="T13" fmla="*/ 554 h 48"/>
                    <a:gd name="T14" fmla="*/ 394 w 39"/>
                    <a:gd name="T15" fmla="*/ 265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8">
                      <a:moveTo>
                        <a:pt x="39" y="23"/>
                      </a:moveTo>
                      <a:cubicBezTo>
                        <a:pt x="38" y="14"/>
                        <a:pt x="32" y="3"/>
                        <a:pt x="23" y="0"/>
                      </a:cubicBezTo>
                      <a:cubicBezTo>
                        <a:pt x="29" y="5"/>
                        <a:pt x="32" y="12"/>
                        <a:pt x="32" y="19"/>
                      </a:cubicBezTo>
                      <a:cubicBezTo>
                        <a:pt x="32" y="25"/>
                        <a:pt x="27" y="29"/>
                        <a:pt x="24" y="33"/>
                      </a:cubicBezTo>
                      <a:cubicBezTo>
                        <a:pt x="20" y="38"/>
                        <a:pt x="18" y="41"/>
                        <a:pt x="9" y="41"/>
                      </a:cubicBezTo>
                      <a:cubicBezTo>
                        <a:pt x="6" y="41"/>
                        <a:pt x="3" y="46"/>
                        <a:pt x="0" y="45"/>
                      </a:cubicBezTo>
                      <a:cubicBezTo>
                        <a:pt x="4" y="47"/>
                        <a:pt x="9" y="48"/>
                        <a:pt x="15" y="48"/>
                      </a:cubicBezTo>
                      <a:cubicBezTo>
                        <a:pt x="30" y="48"/>
                        <a:pt x="39" y="36"/>
                        <a:pt x="39" y="2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6" name="Freeform 454"/>
                <p:cNvSpPr>
                  <a:spLocks/>
                </p:cNvSpPr>
                <p:nvPr/>
              </p:nvSpPr>
              <p:spPr bwMode="auto">
                <a:xfrm>
                  <a:off x="2892425" y="5241925"/>
                  <a:ext cx="120650" cy="184150"/>
                </a:xfrm>
                <a:custGeom>
                  <a:avLst/>
                  <a:gdLst>
                    <a:gd name="T0" fmla="*/ 0 w 24"/>
                    <a:gd name="T1" fmla="*/ 396 h 34"/>
                    <a:gd name="T2" fmla="*/ 241 w 24"/>
                    <a:gd name="T3" fmla="*/ 106 h 34"/>
                    <a:gd name="T4" fmla="*/ 212 w 24"/>
                    <a:gd name="T5" fmla="*/ 0 h 34"/>
                    <a:gd name="T6" fmla="*/ 0 w 24"/>
                    <a:gd name="T7" fmla="*/ 396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0" y="34"/>
                      </a:moveTo>
                      <a:cubicBezTo>
                        <a:pt x="15" y="34"/>
                        <a:pt x="24" y="22"/>
                        <a:pt x="24" y="9"/>
                      </a:cubicBezTo>
                      <a:cubicBezTo>
                        <a:pt x="24" y="6"/>
                        <a:pt x="23" y="3"/>
                        <a:pt x="21" y="0"/>
                      </a:cubicBezTo>
                      <a:cubicBezTo>
                        <a:pt x="23" y="5"/>
                        <a:pt x="20" y="31"/>
                        <a:pt x="0" y="3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7" name="Freeform 455"/>
                <p:cNvSpPr>
                  <a:spLocks/>
                </p:cNvSpPr>
                <p:nvPr/>
              </p:nvSpPr>
              <p:spPr bwMode="auto">
                <a:xfrm>
                  <a:off x="2744788" y="5140325"/>
                  <a:ext cx="279400" cy="306388"/>
                </a:xfrm>
                <a:custGeom>
                  <a:avLst/>
                  <a:gdLst>
                    <a:gd name="T0" fmla="*/ 326 w 55"/>
                    <a:gd name="T1" fmla="*/ 10 h 57"/>
                    <a:gd name="T2" fmla="*/ 10 w 55"/>
                    <a:gd name="T3" fmla="*/ 298 h 57"/>
                    <a:gd name="T4" fmla="*/ 288 w 55"/>
                    <a:gd name="T5" fmla="*/ 653 h 57"/>
                    <a:gd name="T6" fmla="*/ 563 w 55"/>
                    <a:gd name="T7" fmla="*/ 322 h 57"/>
                    <a:gd name="T8" fmla="*/ 326 w 55"/>
                    <a:gd name="T9" fmla="*/ 1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57">
                      <a:moveTo>
                        <a:pt x="32" y="1"/>
                      </a:moveTo>
                      <a:cubicBezTo>
                        <a:pt x="14" y="0"/>
                        <a:pt x="2" y="11"/>
                        <a:pt x="1" y="26"/>
                      </a:cubicBezTo>
                      <a:cubicBezTo>
                        <a:pt x="0" y="42"/>
                        <a:pt x="10" y="57"/>
                        <a:pt x="28" y="57"/>
                      </a:cubicBezTo>
                      <a:cubicBezTo>
                        <a:pt x="46" y="56"/>
                        <a:pt x="55" y="43"/>
                        <a:pt x="55" y="28"/>
                      </a:cubicBezTo>
                      <a:cubicBezTo>
                        <a:pt x="55" y="16"/>
                        <a:pt x="44" y="2"/>
                        <a:pt x="32" y="1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8" name="Freeform 456"/>
                <p:cNvSpPr>
                  <a:spLocks/>
                </p:cNvSpPr>
                <p:nvPr/>
              </p:nvSpPr>
              <p:spPr bwMode="auto">
                <a:xfrm>
                  <a:off x="2765425" y="5167313"/>
                  <a:ext cx="46038" cy="47625"/>
                </a:xfrm>
                <a:custGeom>
                  <a:avLst/>
                  <a:gdLst>
                    <a:gd name="T0" fmla="*/ 0 w 9"/>
                    <a:gd name="T1" fmla="*/ 43 h 9"/>
                    <a:gd name="T2" fmla="*/ 52 w 9"/>
                    <a:gd name="T3" fmla="*/ 0 h 9"/>
                    <a:gd name="T4" fmla="*/ 93 w 9"/>
                    <a:gd name="T5" fmla="*/ 57 h 9"/>
                    <a:gd name="T6" fmla="*/ 42 w 9"/>
                    <a:gd name="T7" fmla="*/ 100 h 9"/>
                    <a:gd name="T8" fmla="*/ 0 w 9"/>
                    <a:gd name="T9" fmla="*/ 4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4"/>
                      </a:move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7"/>
                        <a:pt x="7" y="9"/>
                        <a:pt x="4" y="9"/>
                      </a:cubicBezTo>
                      <a:cubicBezTo>
                        <a:pt x="2" y="9"/>
                        <a:pt x="0" y="7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39" name="Freeform 457"/>
                <p:cNvSpPr>
                  <a:spLocks/>
                </p:cNvSpPr>
                <p:nvPr/>
              </p:nvSpPr>
              <p:spPr bwMode="auto">
                <a:xfrm>
                  <a:off x="2811463" y="5145088"/>
                  <a:ext cx="30163" cy="31750"/>
                </a:xfrm>
                <a:custGeom>
                  <a:avLst/>
                  <a:gdLst>
                    <a:gd name="T0" fmla="*/ 0 w 6"/>
                    <a:gd name="T1" fmla="*/ 33 h 6"/>
                    <a:gd name="T2" fmla="*/ 32 w 6"/>
                    <a:gd name="T3" fmla="*/ 0 h 6"/>
                    <a:gd name="T4" fmla="*/ 60 w 6"/>
                    <a:gd name="T5" fmla="*/ 33 h 6"/>
                    <a:gd name="T6" fmla="*/ 32 w 6"/>
                    <a:gd name="T7" fmla="*/ 67 h 6"/>
                    <a:gd name="T8" fmla="*/ 0 w 6"/>
                    <a:gd name="T9" fmla="*/ 3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6" y="2"/>
                        <a:pt x="6" y="3"/>
                      </a:cubicBezTo>
                      <a:cubicBezTo>
                        <a:pt x="5" y="5"/>
                        <a:pt x="4" y="6"/>
                        <a:pt x="3" y="6"/>
                      </a:cubicBezTo>
                      <a:cubicBezTo>
                        <a:pt x="1" y="6"/>
                        <a:pt x="0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40" name="Freeform 458"/>
                <p:cNvSpPr>
                  <a:spLocks/>
                </p:cNvSpPr>
                <p:nvPr/>
              </p:nvSpPr>
              <p:spPr bwMode="auto">
                <a:xfrm>
                  <a:off x="2755900" y="5221288"/>
                  <a:ext cx="20638" cy="25400"/>
                </a:xfrm>
                <a:custGeom>
                  <a:avLst/>
                  <a:gdLst>
                    <a:gd name="T0" fmla="*/ 0 w 4"/>
                    <a:gd name="T1" fmla="*/ 19 h 5"/>
                    <a:gd name="T2" fmla="*/ 23 w 4"/>
                    <a:gd name="T3" fmla="*/ 0 h 5"/>
                    <a:gd name="T4" fmla="*/ 42 w 4"/>
                    <a:gd name="T5" fmla="*/ 32 h 5"/>
                    <a:gd name="T6" fmla="*/ 23 w 4"/>
                    <a:gd name="T7" fmla="*/ 51 h 5"/>
                    <a:gd name="T8" fmla="*/ 0 w 4"/>
                    <a:gd name="T9" fmla="*/ 19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3"/>
                      </a:cubicBezTo>
                      <a:cubicBezTo>
                        <a:pt x="4" y="4"/>
                        <a:pt x="3" y="5"/>
                        <a:pt x="2" y="5"/>
                      </a:cubicBezTo>
                      <a:cubicBezTo>
                        <a:pt x="1" y="5"/>
                        <a:pt x="0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41" name="Freeform 459"/>
                <p:cNvSpPr>
                  <a:spLocks/>
                </p:cNvSpPr>
                <p:nvPr/>
              </p:nvSpPr>
              <p:spPr bwMode="auto">
                <a:xfrm>
                  <a:off x="2589213" y="5014913"/>
                  <a:ext cx="206375" cy="227013"/>
                </a:xfrm>
                <a:custGeom>
                  <a:avLst/>
                  <a:gdLst>
                    <a:gd name="T0" fmla="*/ 162 w 41"/>
                    <a:gd name="T1" fmla="*/ 221 h 42"/>
                    <a:gd name="T2" fmla="*/ 0 w 41"/>
                    <a:gd name="T3" fmla="*/ 487 h 42"/>
                    <a:gd name="T4" fmla="*/ 412 w 41"/>
                    <a:gd name="T5" fmla="*/ 0 h 42"/>
                    <a:gd name="T6" fmla="*/ 162 w 41"/>
                    <a:gd name="T7" fmla="*/ 221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42">
                      <a:moveTo>
                        <a:pt x="16" y="19"/>
                      </a:moveTo>
                      <a:cubicBezTo>
                        <a:pt x="6" y="29"/>
                        <a:pt x="0" y="40"/>
                        <a:pt x="0" y="42"/>
                      </a:cubicBezTo>
                      <a:cubicBezTo>
                        <a:pt x="6" y="15"/>
                        <a:pt x="25" y="5"/>
                        <a:pt x="41" y="0"/>
                      </a:cubicBezTo>
                      <a:cubicBezTo>
                        <a:pt x="37" y="3"/>
                        <a:pt x="25" y="10"/>
                        <a:pt x="16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</p:grpSp>
      </p:grpSp>
      <p:cxnSp>
        <p:nvCxnSpPr>
          <p:cNvPr id="1849" name="Straight Arrow Connector 1848"/>
          <p:cNvCxnSpPr/>
          <p:nvPr/>
        </p:nvCxnSpPr>
        <p:spPr>
          <a:xfrm>
            <a:off x="3743260" y="2476042"/>
            <a:ext cx="782770" cy="663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1" name="Straight Arrow Connector 1850"/>
          <p:cNvCxnSpPr/>
          <p:nvPr/>
        </p:nvCxnSpPr>
        <p:spPr>
          <a:xfrm flipV="1">
            <a:off x="3743260" y="4042308"/>
            <a:ext cx="782770" cy="74370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52" name="Picture 1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030" y="2994600"/>
            <a:ext cx="1408898" cy="1677260"/>
          </a:xfrm>
          <a:prstGeom prst="rect">
            <a:avLst/>
          </a:prstGeom>
        </p:spPr>
      </p:pic>
      <p:cxnSp>
        <p:nvCxnSpPr>
          <p:cNvPr id="1853" name="Straight Arrow Connector 1852"/>
          <p:cNvCxnSpPr/>
          <p:nvPr/>
        </p:nvCxnSpPr>
        <p:spPr>
          <a:xfrm>
            <a:off x="6137743" y="3790598"/>
            <a:ext cx="785795" cy="127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0" name="Text Box 1">
            <a:extLst>
              <a:ext uri="{FF2B5EF4-FFF2-40B4-BE49-F238E27FC236}">
                <a16:creationId xmlns:a16="http://schemas.microsoft.com/office/drawing/2014/main" id="{4600F938-F556-5943-94F6-1DB3B2E69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693" y="305223"/>
            <a:ext cx="8951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charset="0"/>
              </a:rPr>
              <a:t>Serum from old donors promotes metastatic colonization</a:t>
            </a:r>
          </a:p>
        </p:txBody>
      </p:sp>
      <p:sp>
        <p:nvSpPr>
          <p:cNvPr id="1856" name="TextBox 113">
            <a:extLst>
              <a:ext uri="{FF2B5EF4-FFF2-40B4-BE49-F238E27FC236}">
                <a16:creationId xmlns:a16="http://schemas.microsoft.com/office/drawing/2014/main" id="{3E79C59A-409A-F44A-9B83-93AD7013198A}"/>
              </a:ext>
            </a:extLst>
          </p:cNvPr>
          <p:cNvSpPr txBox="1"/>
          <p:nvPr/>
        </p:nvSpPr>
        <p:spPr>
          <a:xfrm>
            <a:off x="1621522" y="5488249"/>
            <a:ext cx="234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Arial"/>
                <a:cs typeface="Arial"/>
              </a:rPr>
              <a:t>Cells treated in culture with human serum for 5 days</a:t>
            </a:r>
          </a:p>
        </p:txBody>
      </p:sp>
      <p:sp>
        <p:nvSpPr>
          <p:cNvPr id="1865" name="TextBox 1864">
            <a:extLst>
              <a:ext uri="{FF2B5EF4-FFF2-40B4-BE49-F238E27FC236}">
                <a16:creationId xmlns:a16="http://schemas.microsoft.com/office/drawing/2014/main" id="{0526106F-3078-6349-B44E-373C09F0F3F3}"/>
              </a:ext>
            </a:extLst>
          </p:cNvPr>
          <p:cNvSpPr txBox="1"/>
          <p:nvPr/>
        </p:nvSpPr>
        <p:spPr>
          <a:xfrm>
            <a:off x="1617166" y="3925311"/>
            <a:ext cx="239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MDA-MB-231 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Old Serum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DC81F6-0D58-B848-BA75-D044134AF27F}"/>
              </a:ext>
            </a:extLst>
          </p:cNvPr>
          <p:cNvGrpSpPr/>
          <p:nvPr/>
        </p:nvGrpSpPr>
        <p:grpSpPr>
          <a:xfrm>
            <a:off x="6444152" y="2164705"/>
            <a:ext cx="4566742" cy="3171194"/>
            <a:chOff x="5670681" y="2806483"/>
            <a:chExt cx="2759028" cy="1638359"/>
          </a:xfrm>
        </p:grpSpPr>
        <p:sp>
          <p:nvSpPr>
            <p:cNvPr id="1848" name="TextBox 1847">
              <a:extLst>
                <a:ext uri="{FF2B5EF4-FFF2-40B4-BE49-F238E27FC236}">
                  <a16:creationId xmlns:a16="http://schemas.microsoft.com/office/drawing/2014/main" id="{53CA7CBE-61AE-584A-8739-C2773DF9EB90}"/>
                </a:ext>
              </a:extLst>
            </p:cNvPr>
            <p:cNvSpPr txBox="1"/>
            <p:nvPr/>
          </p:nvSpPr>
          <p:spPr>
            <a:xfrm>
              <a:off x="5694520" y="4024551"/>
              <a:ext cx="914400" cy="17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Old</a:t>
              </a:r>
            </a:p>
          </p:txBody>
        </p:sp>
        <p:pic>
          <p:nvPicPr>
            <p:cNvPr id="1854" name="Picture 1853">
              <a:extLst>
                <a:ext uri="{FF2B5EF4-FFF2-40B4-BE49-F238E27FC236}">
                  <a16:creationId xmlns:a16="http://schemas.microsoft.com/office/drawing/2014/main" id="{9672A027-3588-4144-87D0-7C1DB7FE2116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2462" y="2994600"/>
              <a:ext cx="777240" cy="594360"/>
            </a:xfrm>
            <a:prstGeom prst="rect">
              <a:avLst/>
            </a:prstGeom>
          </p:spPr>
        </p:pic>
        <p:pic>
          <p:nvPicPr>
            <p:cNvPr id="1855" name="Picture 1854">
              <a:extLst>
                <a:ext uri="{FF2B5EF4-FFF2-40B4-BE49-F238E27FC236}">
                  <a16:creationId xmlns:a16="http://schemas.microsoft.com/office/drawing/2014/main" id="{1976EDD1-C877-4E42-BA8A-BC00F3CD08E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0417" y="2994600"/>
              <a:ext cx="777240" cy="594360"/>
            </a:xfrm>
            <a:prstGeom prst="rect">
              <a:avLst/>
            </a:prstGeom>
          </p:spPr>
        </p:pic>
        <p:pic>
          <p:nvPicPr>
            <p:cNvPr id="1857" name="Picture 1856">
              <a:extLst>
                <a:ext uri="{FF2B5EF4-FFF2-40B4-BE49-F238E27FC236}">
                  <a16:creationId xmlns:a16="http://schemas.microsoft.com/office/drawing/2014/main" id="{277A799B-20E8-3F48-A72B-88C95A7A8D55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2085" y="3850482"/>
              <a:ext cx="777240" cy="594360"/>
            </a:xfrm>
            <a:prstGeom prst="rect">
              <a:avLst/>
            </a:prstGeom>
          </p:spPr>
        </p:pic>
        <p:pic>
          <p:nvPicPr>
            <p:cNvPr id="1858" name="Picture 1857">
              <a:extLst>
                <a:ext uri="{FF2B5EF4-FFF2-40B4-BE49-F238E27FC236}">
                  <a16:creationId xmlns:a16="http://schemas.microsoft.com/office/drawing/2014/main" id="{3553AF6E-BEFD-0C4E-8015-8A2B1728BACF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58586" y="3850482"/>
              <a:ext cx="777240" cy="594360"/>
            </a:xfrm>
            <a:prstGeom prst="rect">
              <a:avLst/>
            </a:prstGeom>
          </p:spPr>
        </p:pic>
        <p:sp>
          <p:nvSpPr>
            <p:cNvPr id="1859" name="TextBox 1858">
              <a:extLst>
                <a:ext uri="{FF2B5EF4-FFF2-40B4-BE49-F238E27FC236}">
                  <a16:creationId xmlns:a16="http://schemas.microsoft.com/office/drawing/2014/main" id="{EC207B51-E3EC-C844-8FE6-BEF8AE522EBF}"/>
                </a:ext>
              </a:extLst>
            </p:cNvPr>
            <p:cNvSpPr txBox="1"/>
            <p:nvPr/>
          </p:nvSpPr>
          <p:spPr>
            <a:xfrm>
              <a:off x="6652149" y="2806957"/>
              <a:ext cx="982543" cy="17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Y-1</a:t>
              </a:r>
            </a:p>
          </p:txBody>
        </p:sp>
        <p:sp>
          <p:nvSpPr>
            <p:cNvPr id="1860" name="TextBox 1859">
              <a:extLst>
                <a:ext uri="{FF2B5EF4-FFF2-40B4-BE49-F238E27FC236}">
                  <a16:creationId xmlns:a16="http://schemas.microsoft.com/office/drawing/2014/main" id="{5A2F0CE6-848A-B94B-81E5-41A5A08F7062}"/>
                </a:ext>
              </a:extLst>
            </p:cNvPr>
            <p:cNvSpPr txBox="1"/>
            <p:nvPr/>
          </p:nvSpPr>
          <p:spPr>
            <a:xfrm>
              <a:off x="7464957" y="2806483"/>
              <a:ext cx="964752" cy="17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Y-2</a:t>
              </a:r>
            </a:p>
          </p:txBody>
        </p:sp>
        <p:sp>
          <p:nvSpPr>
            <p:cNvPr id="1861" name="TextBox 1860">
              <a:extLst>
                <a:ext uri="{FF2B5EF4-FFF2-40B4-BE49-F238E27FC236}">
                  <a16:creationId xmlns:a16="http://schemas.microsoft.com/office/drawing/2014/main" id="{DD85FA28-2BEE-124D-8046-92EF7264C72B}"/>
                </a:ext>
              </a:extLst>
            </p:cNvPr>
            <p:cNvSpPr txBox="1"/>
            <p:nvPr/>
          </p:nvSpPr>
          <p:spPr>
            <a:xfrm>
              <a:off x="6625275" y="3669851"/>
              <a:ext cx="768610" cy="17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O-1</a:t>
              </a:r>
            </a:p>
          </p:txBody>
        </p:sp>
        <p:sp>
          <p:nvSpPr>
            <p:cNvPr id="1862" name="TextBox 1861">
              <a:extLst>
                <a:ext uri="{FF2B5EF4-FFF2-40B4-BE49-F238E27FC236}">
                  <a16:creationId xmlns:a16="http://schemas.microsoft.com/office/drawing/2014/main" id="{021B888D-E469-6D46-9336-052C930ED330}"/>
                </a:ext>
              </a:extLst>
            </p:cNvPr>
            <p:cNvSpPr txBox="1"/>
            <p:nvPr/>
          </p:nvSpPr>
          <p:spPr>
            <a:xfrm>
              <a:off x="7434265" y="3673257"/>
              <a:ext cx="949408" cy="17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O-2</a:t>
              </a:r>
            </a:p>
          </p:txBody>
        </p:sp>
        <p:sp>
          <p:nvSpPr>
            <p:cNvPr id="1863" name="TextBox 1862">
              <a:extLst>
                <a:ext uri="{FF2B5EF4-FFF2-40B4-BE49-F238E27FC236}">
                  <a16:creationId xmlns:a16="http://schemas.microsoft.com/office/drawing/2014/main" id="{E76D11CC-1624-C14A-881D-CBB096F5A5BC}"/>
                </a:ext>
              </a:extLst>
            </p:cNvPr>
            <p:cNvSpPr txBox="1"/>
            <p:nvPr/>
          </p:nvSpPr>
          <p:spPr>
            <a:xfrm>
              <a:off x="5670681" y="3152125"/>
              <a:ext cx="914400" cy="17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Young</a:t>
              </a:r>
            </a:p>
          </p:txBody>
        </p:sp>
      </p:grpSp>
      <p:sp>
        <p:nvSpPr>
          <p:cNvPr id="1864" name="TextBox 1863">
            <a:extLst>
              <a:ext uri="{FF2B5EF4-FFF2-40B4-BE49-F238E27FC236}">
                <a16:creationId xmlns:a16="http://schemas.microsoft.com/office/drawing/2014/main" id="{0A6265B6-39E9-4648-9E80-E78AFC894A78}"/>
              </a:ext>
            </a:extLst>
          </p:cNvPr>
          <p:cNvSpPr txBox="1"/>
          <p:nvPr/>
        </p:nvSpPr>
        <p:spPr>
          <a:xfrm>
            <a:off x="8312729" y="6554825"/>
            <a:ext cx="2855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Gomes et al,  In Revision (Nature)</a:t>
            </a:r>
          </a:p>
        </p:txBody>
      </p:sp>
    </p:spTree>
    <p:extLst>
      <p:ext uri="{BB962C8B-B14F-4D97-AF65-F5344CB8AC3E}">
        <p14:creationId xmlns:p14="http://schemas.microsoft.com/office/powerpoint/2010/main" val="11286351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A61ADB-D668-4DC7-AB63-5480366CF80D}"/>
              </a:ext>
            </a:extLst>
          </p:cNvPr>
          <p:cNvSpPr/>
          <p:nvPr/>
        </p:nvSpPr>
        <p:spPr>
          <a:xfrm>
            <a:off x="847725" y="1504950"/>
            <a:ext cx="10320783" cy="445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E092F-FAE3-7C43-841E-8E7FF788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53" y="2178766"/>
            <a:ext cx="4161525" cy="2846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52428-AE57-0543-AD74-356FBA5A145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48034" y="2121593"/>
            <a:ext cx="4009126" cy="2960795"/>
          </a:xfrm>
          <a:prstGeom prst="rect">
            <a:avLst/>
          </a:prstGeom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F797C12B-8517-024F-923B-BFCE6031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05223"/>
            <a:ext cx="8951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solidFill>
                  <a:schemeClr val="tx1"/>
                </a:solidFill>
                <a:latin typeface="Arial" charset="0"/>
              </a:rPr>
              <a:t>Serum of old donors promotes drug resistance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1152D-9EAF-4D4E-BAD6-7139C2CC16B3}"/>
              </a:ext>
            </a:extLst>
          </p:cNvPr>
          <p:cNvSpPr txBox="1"/>
          <p:nvPr/>
        </p:nvSpPr>
        <p:spPr>
          <a:xfrm>
            <a:off x="8312729" y="6554825"/>
            <a:ext cx="2855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Gomes et al,  In Revision (Nature)</a:t>
            </a:r>
          </a:p>
        </p:txBody>
      </p:sp>
    </p:spTree>
    <p:extLst>
      <p:ext uri="{BB962C8B-B14F-4D97-AF65-F5344CB8AC3E}">
        <p14:creationId xmlns:p14="http://schemas.microsoft.com/office/powerpoint/2010/main" val="270670354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A613-4112-4F5A-A982-39A60251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Age-related metabolic changes and cancer growth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5E302B5A-E21C-4DA2-B9F4-3CE5C68492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5" y="2036895"/>
            <a:ext cx="3173298" cy="3131360"/>
          </a:xfrm>
        </p:spPr>
      </p:pic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E1BD5B9D-496D-4B2B-BBDD-4474752A3A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82761" y="2036502"/>
            <a:ext cx="7317298" cy="289109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CDAF5B-A69F-49AD-BDCC-00F5AD379DA6}"/>
              </a:ext>
            </a:extLst>
          </p:cNvPr>
          <p:cNvSpPr txBox="1"/>
          <p:nvPr/>
        </p:nvSpPr>
        <p:spPr>
          <a:xfrm>
            <a:off x="905164" y="5168255"/>
            <a:ext cx="8823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TNBC and lung cancer cells have more metastases in older mice. </a:t>
            </a:r>
          </a:p>
          <a:p>
            <a:r>
              <a:rPr lang="en-US" dirty="0"/>
              <a:t>One mediator appears to be methylmalonic acid. </a:t>
            </a:r>
          </a:p>
          <a:p>
            <a:r>
              <a:rPr lang="en-US" dirty="0"/>
              <a:t>Age-related metabolic changes play an important role in modulating cancer growth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7496E-D4F3-408A-8C85-21BF05848E5D}"/>
              </a:ext>
            </a:extLst>
          </p:cNvPr>
          <p:cNvSpPr txBox="1"/>
          <p:nvPr/>
        </p:nvSpPr>
        <p:spPr>
          <a:xfrm>
            <a:off x="8886719" y="6332239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Gomes et al. Nature 2020</a:t>
            </a:r>
          </a:p>
        </p:txBody>
      </p:sp>
    </p:spTree>
    <p:extLst>
      <p:ext uri="{BB962C8B-B14F-4D97-AF65-F5344CB8AC3E}">
        <p14:creationId xmlns:p14="http://schemas.microsoft.com/office/powerpoint/2010/main" val="118070728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00727E35-02ED-4E39-B5F8-D39C42911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Colon epigenetic aging: AA vs EA, R vs L</a:t>
            </a:r>
          </a:p>
        </p:txBody>
      </p:sp>
      <p:pic>
        <p:nvPicPr>
          <p:cNvPr id="112643" name="Content Placeholder 4">
            <a:extLst>
              <a:ext uri="{FF2B5EF4-FFF2-40B4-BE49-F238E27FC236}">
                <a16:creationId xmlns:a16="http://schemas.microsoft.com/office/drawing/2014/main" id="{F3FB352E-BCEC-4FE9-BD30-96835EC17B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9963" y="1243013"/>
            <a:ext cx="5812598" cy="4624387"/>
          </a:xfrm>
        </p:spPr>
      </p:pic>
      <p:sp>
        <p:nvSpPr>
          <p:cNvPr id="112644" name="TextBox 5">
            <a:extLst>
              <a:ext uri="{FF2B5EF4-FFF2-40B4-BE49-F238E27FC236}">
                <a16:creationId xmlns:a16="http://schemas.microsoft.com/office/drawing/2014/main" id="{AE7ECA2F-F906-43C3-BB97-B5E53F5D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685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Potential explanation for more right-sided CRC in AA</a:t>
            </a:r>
          </a:p>
        </p:txBody>
      </p:sp>
      <p:sp>
        <p:nvSpPr>
          <p:cNvPr id="112645" name="TextBox 6">
            <a:extLst>
              <a:ext uri="{FF2B5EF4-FFF2-40B4-BE49-F238E27FC236}">
                <a16:creationId xmlns:a16="http://schemas.microsoft.com/office/drawing/2014/main" id="{C42EB291-E11C-4135-8FE6-23B9A935D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376988"/>
            <a:ext cx="325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Devall et al. , JNCI 2021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BF4E-A2B5-EC65-396D-5DF81D26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Summary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835931EB-EFB2-7AD2-1BF3-04C72C463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67701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7931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52389"/>
            <a:ext cx="8637588" cy="1431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Impact of diabetes vs adjuvant chemotherapy</a:t>
            </a:r>
          </a:p>
        </p:txBody>
      </p:sp>
      <p:pic>
        <p:nvPicPr>
          <p:cNvPr id="93188" name="Picture 4" descr="auto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286000"/>
            <a:ext cx="4343400" cy="3778250"/>
          </a:xfrm>
        </p:spPr>
      </p:pic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1889125" y="6208713"/>
            <a:ext cx="305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Meyerhardt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et al., JCO 2003</a:t>
            </a:r>
          </a:p>
        </p:txBody>
      </p:sp>
      <p:pic>
        <p:nvPicPr>
          <p:cNvPr id="93189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2209800" y="1676401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    Diabetes                             Chemotherapy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6384925" y="6361113"/>
            <a:ext cx="382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Moertel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et al., Ann Intern Med, 1995</a:t>
            </a:r>
          </a:p>
        </p:txBody>
      </p:sp>
    </p:spTree>
    <p:extLst>
      <p:ext uri="{BB962C8B-B14F-4D97-AF65-F5344CB8AC3E}">
        <p14:creationId xmlns:p14="http://schemas.microsoft.com/office/powerpoint/2010/main" val="3260016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6467475"/>
            <a:ext cx="4572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1" y="6542089"/>
            <a:ext cx="207486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6" y="981075"/>
            <a:ext cx="59340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25" name="Text Box 4"/>
          <p:cNvSpPr txBox="1">
            <a:spLocks noChangeArrowheads="1"/>
          </p:cNvSpPr>
          <p:nvPr/>
        </p:nvSpPr>
        <p:spPr bwMode="auto">
          <a:xfrm>
            <a:off x="3127376" y="5975351"/>
            <a:ext cx="66135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1300" b="1">
                <a:solidFill>
                  <a:schemeClr val="accent1"/>
                </a:solidFill>
              </a:rPr>
              <a:t>Jiralerspong, S. et al. J Clin Oncol; 27:3297-3302 2009</a:t>
            </a:r>
          </a:p>
        </p:txBody>
      </p:sp>
      <p:sp>
        <p:nvSpPr>
          <p:cNvPr id="337926" name="Text Box 5"/>
          <p:cNvSpPr txBox="1">
            <a:spLocks noChangeArrowheads="1"/>
          </p:cNvSpPr>
          <p:nvPr/>
        </p:nvSpPr>
        <p:spPr bwMode="auto">
          <a:xfrm>
            <a:off x="1687514" y="339680"/>
            <a:ext cx="8816975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sz="2000" b="1" dirty="0"/>
              <a:t>Breast cancer: pathologic CR to neoadjuvant chemotherapy</a:t>
            </a:r>
          </a:p>
        </p:txBody>
      </p:sp>
    </p:spTree>
    <p:extLst>
      <p:ext uri="{BB962C8B-B14F-4D97-AF65-F5344CB8AC3E}">
        <p14:creationId xmlns:p14="http://schemas.microsoft.com/office/powerpoint/2010/main" val="329736449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Aspirin and breast cancer prognosis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057400"/>
          <a:ext cx="8229600" cy="265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17">
                <a:tc>
                  <a:txBody>
                    <a:bodyPr/>
                    <a:lstStyle/>
                    <a:p>
                      <a:r>
                        <a:rPr lang="en-US" sz="2400" dirty="0"/>
                        <a:t>Days/week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 BC distant</a:t>
                      </a:r>
                      <a:r>
                        <a:rPr lang="en-US" sz="2400" baseline="0" dirty="0"/>
                        <a:t> relapse</a:t>
                      </a:r>
                      <a:endParaRPr lang="en-US" sz="2400" dirty="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 BC deaths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0.91 (0.62-1.33)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1.07 (0.70-1.63)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2-5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0.40 (0.24-0.65)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0.29 (0.16-0.52)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6-7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0.57 (0.39-0.82)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0.36 (0.24-0.54)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6877" name="TextBox 4"/>
          <p:cNvSpPr txBox="1">
            <a:spLocks noChangeArrowheads="1"/>
          </p:cNvSpPr>
          <p:nvPr/>
        </p:nvSpPr>
        <p:spPr bwMode="auto">
          <a:xfrm>
            <a:off x="1981200" y="4876801"/>
            <a:ext cx="5041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Nurses’ Health Study</a:t>
            </a:r>
          </a:p>
          <a:p>
            <a:r>
              <a:rPr lang="en-US"/>
              <a:t>4164 BC stage I-III, 341 BC deaths </a:t>
            </a:r>
          </a:p>
        </p:txBody>
      </p:sp>
      <p:sp>
        <p:nvSpPr>
          <p:cNvPr id="206878" name="TextBox 5"/>
          <p:cNvSpPr txBox="1">
            <a:spLocks noChangeArrowheads="1"/>
          </p:cNvSpPr>
          <p:nvPr/>
        </p:nvSpPr>
        <p:spPr bwMode="auto">
          <a:xfrm>
            <a:off x="2133601" y="6172201"/>
            <a:ext cx="3453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Holmes et al. JCO 2010</a:t>
            </a:r>
          </a:p>
        </p:txBody>
      </p:sp>
    </p:spTree>
    <p:extLst>
      <p:ext uri="{BB962C8B-B14F-4D97-AF65-F5344CB8AC3E}">
        <p14:creationId xmlns:p14="http://schemas.microsoft.com/office/powerpoint/2010/main" val="291067717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0" y="6467475"/>
            <a:ext cx="4572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1851" y="6542089"/>
            <a:ext cx="207486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2868" y="1145096"/>
            <a:ext cx="3152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752601" y="6248401"/>
            <a:ext cx="6613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</a:pPr>
            <a:r>
              <a:rPr lang="en-GB" sz="1300" b="1"/>
              <a:t>Goodwin, P. J. et al. J Clin Oncol; 27:3757-3763 2009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Vitamin D and BC prognosis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4294967295"/>
          </p:nvPr>
        </p:nvSpPr>
        <p:spPr>
          <a:xfrm>
            <a:off x="1012998" y="1610336"/>
            <a:ext cx="3810000" cy="4475527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dirty="0"/>
              <a:t>Early breast cancer</a:t>
            </a:r>
          </a:p>
          <a:p>
            <a:pPr eaLnBrk="1" hangingPunct="1">
              <a:defRPr/>
            </a:pPr>
            <a:r>
              <a:rPr lang="en-US" sz="2400" dirty="0"/>
              <a:t>DFS (A) and OS (B)</a:t>
            </a:r>
          </a:p>
          <a:p>
            <a:pPr eaLnBrk="1" hangingPunct="1">
              <a:defRPr/>
            </a:pPr>
            <a:r>
              <a:rPr lang="en-US" sz="2400" dirty="0"/>
              <a:t>Deficient: 37.5% 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/>
                </a:solidFill>
              </a:rPr>
              <a:t>25-OHD &lt;50 nmol/l</a:t>
            </a:r>
          </a:p>
          <a:p>
            <a:pPr eaLnBrk="1" hangingPunct="1">
              <a:defRPr/>
            </a:pPr>
            <a:r>
              <a:rPr lang="en-US" sz="2400" dirty="0"/>
              <a:t>Insufficient: 38.5% 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tx2"/>
                </a:solidFill>
              </a:rPr>
              <a:t>50-72 nmol/l</a:t>
            </a:r>
          </a:p>
          <a:p>
            <a:pPr eaLnBrk="1" hangingPunct="1">
              <a:defRPr/>
            </a:pPr>
            <a:r>
              <a:rPr lang="en-US" sz="2400" dirty="0"/>
              <a:t>Sufficient: 24%</a:t>
            </a:r>
          </a:p>
          <a:p>
            <a:pPr lvl="1" eaLnBrk="1" hangingPunct="1">
              <a:defRPr/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tx2"/>
                </a:solidFill>
              </a:rPr>
              <a:t>&gt;72 nmol/l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4294967295"/>
          </p:nvPr>
        </p:nvSpPr>
        <p:spPr>
          <a:xfrm>
            <a:off x="5304639" y="1285263"/>
            <a:ext cx="3810000" cy="48006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119760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and ovarian cancer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77334" y="1380344"/>
          <a:ext cx="6740175" cy="4469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3" imgW="3267000" imgH="2171700" progId="MSGraph.Chart.8">
                  <p:embed/>
                </p:oleObj>
              </mc:Choice>
              <mc:Fallback>
                <p:oleObj name="Chart" r:id="rId3" imgW="3267000" imgH="2171700" progId="MSGraph.Char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34" y="1380344"/>
                        <a:ext cx="6740175" cy="446945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92692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rationale and design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A3E0CFB-7E3D-4403-A318-4688F010C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370" y="1169234"/>
            <a:ext cx="7932136" cy="3934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E481-929C-6B40-8F72-F01C1848538C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E33AD-FC5A-4442-93B1-F941C072375A}"/>
              </a:ext>
            </a:extLst>
          </p:cNvPr>
          <p:cNvSpPr txBox="1"/>
          <p:nvPr/>
        </p:nvSpPr>
        <p:spPr>
          <a:xfrm>
            <a:off x="838200" y="5103674"/>
            <a:ext cx="1051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83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85800" algn="l"/>
                <a:tab pos="-457200" algn="l"/>
                <a:tab pos="0" algn="l"/>
                <a:tab pos="224790" algn="l"/>
                <a:tab pos="452120" algn="l"/>
                <a:tab pos="680085" algn="l"/>
                <a:tab pos="918210" algn="l"/>
                <a:tab pos="1145540" algn="l"/>
                <a:tab pos="13716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Hypotheses</a:t>
            </a:r>
          </a:p>
          <a:p>
            <a:pPr marL="965835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85800" algn="l"/>
                <a:tab pos="-457200" algn="l"/>
                <a:tab pos="0" algn="l"/>
                <a:tab pos="224790" algn="l"/>
                <a:tab pos="452120" algn="l"/>
                <a:tab pos="680085" algn="l"/>
                <a:tab pos="918210" algn="l"/>
                <a:tab pos="1145540" algn="l"/>
                <a:tab pos="13716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more precise dosage of CP based on body composition may contribute to improving the prognosis of OVCA in older women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65835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685800" algn="l"/>
                <a:tab pos="-457200" algn="l"/>
                <a:tab pos="0" algn="l"/>
                <a:tab pos="224790" algn="l"/>
                <a:tab pos="452120" algn="l"/>
                <a:tab pos="680085" algn="l"/>
                <a:tab pos="918210" algn="l"/>
                <a:tab pos="1145540" algn="l"/>
                <a:tab pos="13716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senescent micro-environment and immune system might contribute to more disease resistance and relapse in older patients.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48379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E4C7-A834-4524-AD8D-A6A48B9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PK/body composition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07617-E563-4972-91F9-5035C6C82C77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82307" y="1485448"/>
            <a:ext cx="4184035" cy="261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Skeletal muscle index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associated with carboplatin(C) AUC (r -0.50, p &lt; 0.05), and both total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muscle (r = 0.61) and total fat (r = 0.53) were associated with C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Lower SMI associated with C1G4H tox (p=0.02). C AUC p=0.15.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41C573-D3B8-42F8-91CB-67E40D24B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3791" y="1074303"/>
            <a:ext cx="4184034" cy="2354698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/>
              <a:t>No significant association with paclitaxel PK</a:t>
            </a:r>
          </a:p>
          <a:p>
            <a:r>
              <a:rPr lang="en-US" sz="1800" dirty="0"/>
              <a:t>No significant association of body composition and age</a:t>
            </a:r>
          </a:p>
          <a:p>
            <a:r>
              <a:rPr lang="en-US" sz="1800" dirty="0"/>
              <a:t>(but see plot)</a:t>
            </a:r>
            <a:endParaRPr lang="en-US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9C84081E-E839-4AD4-82A2-41453210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8" y="3552669"/>
            <a:ext cx="6177237" cy="3124119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0AABAA8A-025F-4752-9F5F-ADF891BB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273" y="1693889"/>
            <a:ext cx="3417438" cy="48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8264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CB94-A583-42DC-AAF3-28F40F3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biology: cytokines and metabolites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16C85410-AB52-4572-95C0-8CEC164B0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0969" y="1427626"/>
            <a:ext cx="4677246" cy="46109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D5A6B-A3F4-4562-B2E6-B03EF717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E481-929C-6B40-8F72-F01C1848538C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5EF91-4081-445D-8A62-72BFDCBC4F84}"/>
              </a:ext>
            </a:extLst>
          </p:cNvPr>
          <p:cNvSpPr txBox="1"/>
          <p:nvPr/>
        </p:nvSpPr>
        <p:spPr>
          <a:xfrm>
            <a:off x="6416988" y="6043190"/>
            <a:ext cx="426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Changes in serum levels pre- vs post chemo</a:t>
            </a:r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84B629A9-E7FB-4678-B659-63BDF828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612292"/>
            <a:ext cx="4376327" cy="4327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CB582B-A450-4C96-B2D3-9B35898F47F3}"/>
              </a:ext>
            </a:extLst>
          </p:cNvPr>
          <p:cNvSpPr txBox="1"/>
          <p:nvPr/>
        </p:nvSpPr>
        <p:spPr>
          <a:xfrm>
            <a:off x="973585" y="6038581"/>
            <a:ext cx="337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Changes in serum levels with 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50886-F92A-471A-903F-CB09749177EE}"/>
              </a:ext>
            </a:extLst>
          </p:cNvPr>
          <p:cNvSpPr txBox="1"/>
          <p:nvPr/>
        </p:nvSpPr>
        <p:spPr>
          <a:xfrm>
            <a:off x="350055" y="6406487"/>
            <a:ext cx="1066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Genomics: decrease in inflammatory pathways pre-post, increase in apoptosis pathways, no age diff.</a:t>
            </a:r>
          </a:p>
        </p:txBody>
      </p:sp>
    </p:spTree>
    <p:extLst>
      <p:ext uri="{BB962C8B-B14F-4D97-AF65-F5344CB8AC3E}">
        <p14:creationId xmlns:p14="http://schemas.microsoft.com/office/powerpoint/2010/main" val="323738991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9A65-EE75-42A4-BB70-F0BC306B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D4DF1-8C2F-4E8A-AC2A-D7BBE6CC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AA93CD-9CFD-4D74-89CA-550C617B9430}"/>
              </a:ext>
            </a:extLst>
          </p:cNvPr>
          <p:cNvSpPr/>
          <p:nvPr/>
        </p:nvSpPr>
        <p:spPr>
          <a:xfrm>
            <a:off x="677334" y="1799010"/>
            <a:ext cx="8596668" cy="42423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Our patients had a high rate of delivery of preoperative chemotherapy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Interaction between body composition and PK of carboplatin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Inflammation appears to be a major 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clear age correlation in this limited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Our present hypothesis</a:t>
            </a:r>
            <a:r>
              <a:rPr lang="en-US" sz="2400" dirty="0">
                <a:solidFill>
                  <a:schemeClr val="tx1"/>
                </a:solidFill>
              </a:rPr>
              <a:t>: While early in the treatment, inflammation has little impact on older patients’ ability to receive chemo, its impact may be expressed later in the course of treatment (Mallen A et al., Gyn Oncol. 161(3): 693-9, 2021)</a:t>
            </a:r>
          </a:p>
        </p:txBody>
      </p:sp>
    </p:spTree>
    <p:extLst>
      <p:ext uri="{BB962C8B-B14F-4D97-AF65-F5344CB8AC3E}">
        <p14:creationId xmlns:p14="http://schemas.microsoft.com/office/powerpoint/2010/main" val="1396619086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2286000" y="2522244"/>
          <a:ext cx="3463290" cy="2987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Variables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CH + (n=62)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CH</a:t>
                      </a:r>
                      <a:r>
                        <a:rPr lang="en-US" sz="1100" baseline="0" dirty="0"/>
                        <a:t> – (n=100)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P-value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/>
                        <a:t>Age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77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75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0.06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/>
                        <a:t>Sex</a:t>
                      </a:r>
                    </a:p>
                    <a:p>
                      <a:pPr algn="r"/>
                      <a:r>
                        <a:rPr lang="en-US" sz="1100" dirty="0"/>
                        <a:t>Female</a:t>
                      </a:r>
                    </a:p>
                    <a:p>
                      <a:pPr algn="r"/>
                      <a:r>
                        <a:rPr lang="en-US" sz="1100" dirty="0"/>
                        <a:t>Male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20 (32.3%)</a:t>
                      </a:r>
                    </a:p>
                    <a:p>
                      <a:pPr algn="ctr"/>
                      <a:r>
                        <a:rPr lang="en-US" sz="1100" dirty="0"/>
                        <a:t>42 (67.7%)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57 (57.0%)</a:t>
                      </a:r>
                    </a:p>
                    <a:p>
                      <a:pPr algn="ctr"/>
                      <a:r>
                        <a:rPr lang="en-US" sz="1100" dirty="0"/>
                        <a:t>43 (43.0%)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0.002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/>
                        <a:t>Race</a:t>
                      </a:r>
                    </a:p>
                    <a:p>
                      <a:pPr algn="r"/>
                      <a:r>
                        <a:rPr lang="en-US" sz="1100" dirty="0"/>
                        <a:t>White</a:t>
                      </a:r>
                    </a:p>
                    <a:p>
                      <a:pPr algn="r"/>
                      <a:r>
                        <a:rPr lang="en-US" sz="1100" dirty="0"/>
                        <a:t>Other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61 (98.4%)</a:t>
                      </a:r>
                    </a:p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1 (1.6%)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89 (89.0%)</a:t>
                      </a:r>
                    </a:p>
                    <a:p>
                      <a:pPr algn="ctr"/>
                      <a:r>
                        <a:rPr lang="en-US" sz="1100" dirty="0"/>
                        <a:t>11 (11.0%)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0.03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/>
                        <a:t>Smoking (Ever)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40 (64.5%)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56 (56.0%)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0.28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dirty="0"/>
                        <a:t>Metastatic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24 (38.7%)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24 (24.0%)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0.046*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/>
                        <a:t>Treatment </a:t>
                      </a:r>
                      <a:r>
                        <a:rPr lang="en-US" sz="1100" b="1" dirty="0" err="1"/>
                        <a:t>Hx</a:t>
                      </a:r>
                      <a:endParaRPr lang="en-US" sz="1100" b="1" dirty="0"/>
                    </a:p>
                    <a:p>
                      <a:pPr algn="r"/>
                      <a:r>
                        <a:rPr lang="en-US" sz="1100" dirty="0"/>
                        <a:t>Chemo </a:t>
                      </a:r>
                    </a:p>
                    <a:p>
                      <a:pPr algn="r"/>
                      <a:r>
                        <a:rPr lang="en-US" sz="1100" dirty="0"/>
                        <a:t>Radiation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12 (19.4%)</a:t>
                      </a:r>
                    </a:p>
                    <a:p>
                      <a:pPr algn="ctr"/>
                      <a:r>
                        <a:rPr lang="en-US" sz="1100" dirty="0"/>
                        <a:t>22 (35.5%)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13 (13.0%)</a:t>
                      </a:r>
                    </a:p>
                    <a:p>
                      <a:pPr algn="ctr"/>
                      <a:r>
                        <a:rPr lang="en-US" sz="1100" dirty="0"/>
                        <a:t>14 (22.6%)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0.28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0.001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72844" y="4427245"/>
            <a:ext cx="3465180" cy="274952"/>
          </a:xfrm>
          <a:prstGeom prst="rect">
            <a:avLst/>
          </a:prstGeom>
          <a:noFill/>
          <a:ln w="38100">
            <a:solidFill>
              <a:srgbClr val="0878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dirty="0">
                <a:solidFill>
                  <a:srgbClr val="087892"/>
                </a:solidFill>
                <a:latin typeface="Calibri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517005" y="2514600"/>
          <a:ext cx="3645852" cy="3383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Variables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CH + (n=62)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CH</a:t>
                      </a:r>
                      <a:r>
                        <a:rPr lang="en-US" sz="1100" baseline="0" dirty="0"/>
                        <a:t> – (n=100)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P-value</a:t>
                      </a:r>
                      <a:r>
                        <a:rPr lang="en-US" sz="1100" baseline="0" dirty="0"/>
                        <a:t> 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/>
                        <a:t>Baseline Labs </a:t>
                      </a:r>
                    </a:p>
                    <a:p>
                      <a:pPr algn="r"/>
                      <a:r>
                        <a:rPr lang="en-US" sz="1100" dirty="0"/>
                        <a:t>ANC</a:t>
                      </a:r>
                    </a:p>
                    <a:p>
                      <a:pPr algn="r"/>
                      <a:r>
                        <a:rPr lang="en-US" sz="1100" dirty="0"/>
                        <a:t>HGB</a:t>
                      </a:r>
                    </a:p>
                    <a:p>
                      <a:pPr algn="r"/>
                      <a:r>
                        <a:rPr lang="en-US" sz="1100" dirty="0"/>
                        <a:t>PLT</a:t>
                      </a:r>
                    </a:p>
                    <a:p>
                      <a:pPr algn="r"/>
                      <a:r>
                        <a:rPr lang="en-US" sz="1100" dirty="0"/>
                        <a:t>WBC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4.7</a:t>
                      </a:r>
                    </a:p>
                    <a:p>
                      <a:pPr algn="ctr"/>
                      <a:r>
                        <a:rPr lang="en-US" sz="1100" dirty="0"/>
                        <a:t>12.1</a:t>
                      </a:r>
                    </a:p>
                    <a:p>
                      <a:pPr algn="ctr"/>
                      <a:r>
                        <a:rPr lang="en-US" sz="1100" dirty="0"/>
                        <a:t>227.5</a:t>
                      </a:r>
                    </a:p>
                    <a:p>
                      <a:pPr algn="ctr"/>
                      <a:r>
                        <a:rPr lang="en-US" sz="1100" dirty="0"/>
                        <a:t>7.5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4.5</a:t>
                      </a:r>
                    </a:p>
                    <a:p>
                      <a:pPr algn="ctr"/>
                      <a:r>
                        <a:rPr lang="en-US" sz="1100" dirty="0"/>
                        <a:t>12.2</a:t>
                      </a:r>
                    </a:p>
                    <a:p>
                      <a:pPr algn="ctr"/>
                      <a:r>
                        <a:rPr lang="en-US" sz="1100" dirty="0"/>
                        <a:t>257.5</a:t>
                      </a:r>
                    </a:p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6.9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0.26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0.55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0.08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0.61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/>
                        <a:t>Change in CBC</a:t>
                      </a:r>
                    </a:p>
                    <a:p>
                      <a:pPr algn="r"/>
                      <a:r>
                        <a:rPr lang="en-US" sz="1100" dirty="0"/>
                        <a:t>ANC</a:t>
                      </a:r>
                    </a:p>
                    <a:p>
                      <a:pPr algn="r"/>
                      <a:r>
                        <a:rPr lang="en-US" sz="1100" dirty="0"/>
                        <a:t>HGB</a:t>
                      </a:r>
                    </a:p>
                    <a:p>
                      <a:pPr algn="r"/>
                      <a:r>
                        <a:rPr lang="en-US" sz="1100" dirty="0"/>
                        <a:t>PLT</a:t>
                      </a:r>
                    </a:p>
                    <a:p>
                      <a:pPr algn="r"/>
                      <a:r>
                        <a:rPr lang="en-US" sz="1100" dirty="0"/>
                        <a:t>WBC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100" kern="1200" dirty="0"/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-2.4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-0.9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-88.0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-3.7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100" kern="1200" dirty="0"/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-1.8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-0.8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-77.0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-2.8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US" sz="1100" kern="1200" dirty="0"/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0.27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0.52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0.37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0.17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100" b="1" dirty="0" err="1"/>
                        <a:t>Heme</a:t>
                      </a:r>
                      <a:r>
                        <a:rPr lang="en-US" sz="1100" b="1" dirty="0"/>
                        <a:t> toxicity </a:t>
                      </a:r>
                    </a:p>
                    <a:p>
                      <a:pPr algn="r"/>
                      <a:r>
                        <a:rPr lang="en-US" sz="1100" dirty="0"/>
                        <a:t>Neutropenia</a:t>
                      </a:r>
                    </a:p>
                    <a:p>
                      <a:pPr algn="r"/>
                      <a:r>
                        <a:rPr lang="en-US" sz="1100" dirty="0"/>
                        <a:t>Anemia</a:t>
                      </a:r>
                    </a:p>
                    <a:p>
                      <a:pPr algn="r"/>
                      <a:r>
                        <a:rPr lang="en-US" sz="1100" dirty="0"/>
                        <a:t>Thrombocytopenia</a:t>
                      </a:r>
                    </a:p>
                    <a:p>
                      <a:pPr algn="r"/>
                      <a:r>
                        <a:rPr lang="en-US" sz="1100" dirty="0"/>
                        <a:t>Leukopenia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17 (27.4%)</a:t>
                      </a:r>
                    </a:p>
                    <a:p>
                      <a:pPr algn="ctr"/>
                      <a:r>
                        <a:rPr lang="en-US" sz="1100" dirty="0"/>
                        <a:t>1 (1.6%)</a:t>
                      </a:r>
                    </a:p>
                    <a:p>
                      <a:pPr algn="ctr"/>
                      <a:r>
                        <a:rPr lang="en-US" sz="1100" dirty="0"/>
                        <a:t>2 (3.2%)</a:t>
                      </a:r>
                    </a:p>
                    <a:p>
                      <a:pPr algn="ctr"/>
                      <a:r>
                        <a:rPr lang="en-US" sz="1100" dirty="0"/>
                        <a:t>14 (22.6%)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23 (23.0%)</a:t>
                      </a:r>
                    </a:p>
                    <a:p>
                      <a:pPr algn="ctr"/>
                      <a:r>
                        <a:rPr lang="en-US" sz="1100" dirty="0"/>
                        <a:t>1</a:t>
                      </a:r>
                      <a:r>
                        <a:rPr lang="en-US" sz="1100" baseline="0" dirty="0"/>
                        <a:t> (1.0%)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1 (1.0%)</a:t>
                      </a:r>
                    </a:p>
                    <a:p>
                      <a:pPr algn="ctr"/>
                      <a:r>
                        <a:rPr lang="en-US" sz="1100" dirty="0"/>
                        <a:t>14 (14.0%)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0.53</a:t>
                      </a:r>
                    </a:p>
                    <a:p>
                      <a:pPr algn="ctr"/>
                      <a:r>
                        <a:rPr lang="en-US" sz="1100" dirty="0"/>
                        <a:t>1.0</a:t>
                      </a:r>
                    </a:p>
                    <a:p>
                      <a:pPr algn="ctr"/>
                      <a:r>
                        <a:rPr lang="en-US" sz="1100" dirty="0"/>
                        <a:t>0.56</a:t>
                      </a:r>
                    </a:p>
                    <a:p>
                      <a:pPr algn="ctr"/>
                      <a:r>
                        <a:rPr lang="en-US" sz="1100" dirty="0"/>
                        <a:t>0.16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72382" y="4098061"/>
            <a:ext cx="1371600" cy="658368"/>
          </a:xfrm>
          <a:prstGeom prst="rect">
            <a:avLst/>
          </a:prstGeom>
          <a:noFill/>
          <a:ln w="38100">
            <a:solidFill>
              <a:srgbClr val="0878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dirty="0">
                <a:solidFill>
                  <a:srgbClr val="087892"/>
                </a:solidFill>
                <a:latin typeface="Calibri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33800" y="1716786"/>
          <a:ext cx="4781116" cy="731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9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 (95% CI)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Adjusted OR* (95% CI)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Myelosuppression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1.19 (0.60-2.35)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1.18 (0.47-2.95)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5897880"/>
            <a:ext cx="441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en-US" sz="1000" dirty="0">
                <a:solidFill>
                  <a:prstClr val="black"/>
                </a:solidFill>
                <a:cs typeface="Arial" panose="020B0604020202020204" pitchFamily="34" charset="0"/>
              </a:rPr>
              <a:t>*Adjusted for age, metastatic disease, baseline labs, treatment history, and MAX2-heme.</a:t>
            </a:r>
          </a:p>
          <a:p>
            <a:pPr defTabSz="914355">
              <a:defRPr/>
            </a:pPr>
            <a:r>
              <a:rPr lang="en-US" sz="1000" dirty="0">
                <a:solidFill>
                  <a:srgbClr val="FF0000"/>
                </a:solidFill>
                <a:cs typeface="Arial" panose="020B0604020202020204" pitchFamily="34" charset="0"/>
              </a:rPr>
              <a:t>*Remains significant after adjustment for age, smoking, treatment history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8645" y="6237775"/>
            <a:ext cx="2419355" cy="2308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355">
              <a:defRPr/>
            </a:pP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Gillis et al. </a:t>
            </a:r>
            <a:r>
              <a:rPr lang="en-US" sz="900" i="1" dirty="0">
                <a:solidFill>
                  <a:prstClr val="black"/>
                </a:solidFill>
                <a:cs typeface="Arial" panose="020B0604020202020204" pitchFamily="34" charset="0"/>
              </a:rPr>
              <a:t>unpublished data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877714"/>
            <a:ext cx="9144000" cy="6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55">
              <a:defRPr/>
            </a:pPr>
            <a:r>
              <a:rPr lang="en-US" alt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Results: N = 162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F56AB-4FF8-4C74-8EAD-2E248C999C88}"/>
              </a:ext>
            </a:extLst>
          </p:cNvPr>
          <p:cNvSpPr txBox="1"/>
          <p:nvPr/>
        </p:nvSpPr>
        <p:spPr>
          <a:xfrm>
            <a:off x="1598809" y="1751704"/>
            <a:ext cx="241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CH status: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F8A67-52C4-4BA1-A1A8-2A8156C13023}"/>
              </a:ext>
            </a:extLst>
          </p:cNvPr>
          <p:cNvSpPr txBox="1"/>
          <p:nvPr/>
        </p:nvSpPr>
        <p:spPr>
          <a:xfrm>
            <a:off x="1981201" y="304800"/>
            <a:ext cx="4329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CHIP: Moffitt &amp; UNC cohorts</a:t>
            </a:r>
          </a:p>
        </p:txBody>
      </p:sp>
    </p:spTree>
    <p:extLst>
      <p:ext uri="{BB962C8B-B14F-4D97-AF65-F5344CB8AC3E}">
        <p14:creationId xmlns:p14="http://schemas.microsoft.com/office/powerpoint/2010/main" val="276119559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1723" y="609600"/>
            <a:ext cx="4512989" cy="222773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Incidence of cancer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1725" y="2837329"/>
            <a:ext cx="4512988" cy="3317938"/>
          </a:xfrm>
          <a:solidFill>
            <a:srgbClr val="FFC000"/>
          </a:solidFill>
        </p:spPr>
        <p:txBody>
          <a:bodyPr anchor="t"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20 </a:t>
            </a:r>
            <a:r>
              <a:rPr lang="en-US" altLang="en-US" dirty="0" err="1">
                <a:solidFill>
                  <a:srgbClr val="FFFFFF"/>
                </a:solidFill>
              </a:rPr>
              <a:t>yo</a:t>
            </a:r>
            <a:r>
              <a:rPr lang="en-US" altLang="en-US" dirty="0">
                <a:solidFill>
                  <a:srgbClr val="FFFFFF"/>
                </a:solidFill>
              </a:rPr>
              <a:t>		1/10000  per year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50 </a:t>
            </a:r>
            <a:r>
              <a:rPr lang="en-US" altLang="en-US" dirty="0" err="1">
                <a:solidFill>
                  <a:srgbClr val="FFFFFF"/>
                </a:solidFill>
              </a:rPr>
              <a:t>yo</a:t>
            </a:r>
            <a:r>
              <a:rPr lang="en-US" altLang="en-US" dirty="0">
                <a:solidFill>
                  <a:srgbClr val="FFFFFF"/>
                </a:solidFill>
              </a:rPr>
              <a:t>		1/1000    per year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80 </a:t>
            </a:r>
            <a:r>
              <a:rPr lang="en-US" altLang="en-US" dirty="0" err="1">
                <a:solidFill>
                  <a:srgbClr val="FFFFFF"/>
                </a:solidFill>
              </a:rPr>
              <a:t>yo</a:t>
            </a:r>
            <a:r>
              <a:rPr lang="en-US" altLang="en-US" dirty="0">
                <a:solidFill>
                  <a:srgbClr val="FFFFFF"/>
                </a:solidFill>
              </a:rPr>
              <a:t>		1/100      per year</a:t>
            </a:r>
          </a:p>
          <a:p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Age is the strongest risk factor for cancer (even within familial syndromes)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FFFE20-15F5-4BAC-95B7-CEF730A203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6572" y="2017544"/>
            <a:ext cx="5563863" cy="2600637"/>
            <a:chOff x="690" y="1285"/>
            <a:chExt cx="4384" cy="175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DEF7EB0-2C6B-477B-977E-C2C8C49F94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0" y="1285"/>
              <a:ext cx="4380" cy="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bg1"/>
                  </a:solidFill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685FEB-0DF2-4C7B-89DC-E83D7D45D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1285"/>
              <a:ext cx="4384" cy="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4646BC-1621-4771-8B05-7B351A2FC87C}"/>
              </a:ext>
            </a:extLst>
          </p:cNvPr>
          <p:cNvSpPr txBox="1"/>
          <p:nvPr/>
        </p:nvSpPr>
        <p:spPr>
          <a:xfrm>
            <a:off x="378691" y="5107709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 </a:t>
            </a:r>
            <a:r>
              <a:rPr lang="en-US" sz="1400" dirty="0" err="1"/>
              <a:t>Santis</a:t>
            </a:r>
            <a:r>
              <a:rPr lang="en-US" sz="1400" dirty="0"/>
              <a:t> et al., Cancer J 2019</a:t>
            </a:r>
          </a:p>
        </p:txBody>
      </p:sp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tine\Pictures\2008-08-20\016.JPG">
            <a:extLst>
              <a:ext uri="{FF2B5EF4-FFF2-40B4-BE49-F238E27FC236}">
                <a16:creationId xmlns:a16="http://schemas.microsoft.com/office/drawing/2014/main" id="{C7EF9248-A95E-46FF-B30E-0FF9F075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CDC5C4B-3A5A-484B-A9CF-7D79D64D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7" t="10877" r="31433" b="63158"/>
          <a:stretch/>
        </p:blipFill>
        <p:spPr>
          <a:xfrm>
            <a:off x="71469" y="505326"/>
            <a:ext cx="12049061" cy="508534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F0C5F7E-CA08-4640-919A-EFEBF272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43" y="221936"/>
            <a:ext cx="3701712" cy="10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91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D5FEC-1F48-416B-A723-85FB7CB5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44CFB6-EE81-43A0-AA0C-EFA1300E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Prior review in 2013 </a:t>
            </a:r>
            <a:r>
              <a:rPr lang="nl-NL" dirty="0" err="1"/>
              <a:t>and</a:t>
            </a:r>
            <a:r>
              <a:rPr lang="nl-NL" dirty="0"/>
              <a:t> 2018</a:t>
            </a:r>
          </a:p>
          <a:p>
            <a:r>
              <a:rPr lang="nl-NL" dirty="0"/>
              <a:t>New data, </a:t>
            </a:r>
            <a:r>
              <a:rPr lang="nl-NL" dirty="0" err="1"/>
              <a:t>particularly</a:t>
            </a:r>
            <a:r>
              <a:rPr lang="nl-NL" dirty="0"/>
              <a:t> </a:t>
            </a:r>
            <a:r>
              <a:rPr lang="nl-NL" dirty="0" err="1"/>
              <a:t>RCTs</a:t>
            </a:r>
            <a:r>
              <a:rPr lang="nl-NL" dirty="0"/>
              <a:t> on management</a:t>
            </a:r>
          </a:p>
          <a:p>
            <a:r>
              <a:rPr lang="nl-NL" dirty="0"/>
              <a:t>Time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update</a:t>
            </a:r>
          </a:p>
        </p:txBody>
      </p:sp>
    </p:spTree>
    <p:extLst>
      <p:ext uri="{BB962C8B-B14F-4D97-AF65-F5344CB8AC3E}">
        <p14:creationId xmlns:p14="http://schemas.microsoft.com/office/powerpoint/2010/main" val="306279933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599E7D6-3638-40B8-A46B-46523AAA2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2" t="27602" r="30482" b="15672"/>
          <a:stretch/>
        </p:blipFill>
        <p:spPr>
          <a:xfrm>
            <a:off x="553451" y="248652"/>
            <a:ext cx="7828549" cy="64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06694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E3EAF-7A84-4029-B894-74F326C5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FF95B1-0986-40D2-93BF-CA8789C70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Type of </a:t>
            </a:r>
            <a:r>
              <a:rPr lang="nl-NL" dirty="0" err="1"/>
              <a:t>geriatric</a:t>
            </a:r>
            <a:r>
              <a:rPr lang="nl-NL" dirty="0"/>
              <a:t> assessment</a:t>
            </a:r>
          </a:p>
          <a:p>
            <a:pPr lvl="1"/>
            <a:r>
              <a:rPr lang="en-US" dirty="0"/>
              <a:t>Geriatric consultation: 						n=28</a:t>
            </a:r>
          </a:p>
          <a:p>
            <a:pPr lvl="1"/>
            <a:r>
              <a:rPr lang="en-US" dirty="0"/>
              <a:t>Assessment by the oncology team 				n=17</a:t>
            </a:r>
          </a:p>
          <a:p>
            <a:pPr lvl="1"/>
            <a:r>
              <a:rPr lang="en-US" dirty="0"/>
              <a:t>Assessment by a multidisciplinary (paramedical) team 	n=16</a:t>
            </a:r>
          </a:p>
          <a:p>
            <a:r>
              <a:rPr lang="en-US" dirty="0"/>
              <a:t>Study population: </a:t>
            </a:r>
          </a:p>
          <a:p>
            <a:pPr lvl="1"/>
            <a:r>
              <a:rPr lang="en-US" dirty="0"/>
              <a:t>Overall 16.819 patients</a:t>
            </a:r>
          </a:p>
          <a:p>
            <a:pPr lvl="1"/>
            <a:r>
              <a:rPr lang="en-US" dirty="0"/>
              <a:t>Mean sample size 123 (range 15-5631)</a:t>
            </a:r>
          </a:p>
          <a:p>
            <a:pPr lvl="1"/>
            <a:r>
              <a:rPr lang="en-US" dirty="0"/>
              <a:t>Median age ranged from 68 to 83 years</a:t>
            </a:r>
          </a:p>
          <a:p>
            <a:pPr lvl="1"/>
            <a:r>
              <a:rPr lang="en-US" dirty="0"/>
              <a:t>24 with a specific cancer type, the remainder with various types</a:t>
            </a:r>
          </a:p>
        </p:txBody>
      </p:sp>
    </p:spTree>
    <p:extLst>
      <p:ext uri="{BB962C8B-B14F-4D97-AF65-F5344CB8AC3E}">
        <p14:creationId xmlns:p14="http://schemas.microsoft.com/office/powerpoint/2010/main" val="56791531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8983E-0B4C-426B-8488-BA7F9E98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 on </a:t>
            </a:r>
            <a:r>
              <a:rPr lang="nl-NL" dirty="0" err="1"/>
              <a:t>oncologic</a:t>
            </a:r>
            <a:r>
              <a:rPr lang="nl-NL" dirty="0"/>
              <a:t> treatment </a:t>
            </a:r>
            <a:r>
              <a:rPr lang="nl-NL" dirty="0" err="1"/>
              <a:t>decisions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31C9F2-FB87-4433-B9F8-3D7B1CF33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667"/>
            <a:ext cx="10515600" cy="4351338"/>
          </a:xfrm>
        </p:spPr>
        <p:txBody>
          <a:bodyPr/>
          <a:lstStyle/>
          <a:p>
            <a:r>
              <a:rPr lang="nl-NL" dirty="0"/>
              <a:t>Overall: </a:t>
            </a:r>
            <a:r>
              <a:rPr lang="en-US" dirty="0"/>
              <a:t>Change in median of 31% of patients (range 6–56%)</a:t>
            </a:r>
          </a:p>
          <a:p>
            <a:pPr lvl="1"/>
            <a:r>
              <a:rPr lang="en-US" dirty="0"/>
              <a:t>Less intensive treatment option: 73% of changes)</a:t>
            </a:r>
          </a:p>
          <a:p>
            <a:pPr lvl="1"/>
            <a:endParaRPr lang="en-US" dirty="0"/>
          </a:p>
          <a:p>
            <a:endParaRPr lang="nl-NL" dirty="0"/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1FF872D0-9B09-4921-9F42-2F8C8E8F1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912204"/>
              </p:ext>
            </p:extLst>
          </p:nvPr>
        </p:nvGraphicFramePr>
        <p:xfrm>
          <a:off x="1548062" y="2983832"/>
          <a:ext cx="6037179" cy="327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871396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E8B32-7167-41BB-832F-D7034AAE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 on non-</a:t>
            </a:r>
            <a:r>
              <a:rPr lang="nl-NL" dirty="0" err="1"/>
              <a:t>oncologic</a:t>
            </a:r>
            <a:r>
              <a:rPr lang="nl-NL" dirty="0"/>
              <a:t> treatment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4E5B51-C83E-458D-982E-9A91D716C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8" t="42807" r="25731" b="25848"/>
          <a:stretch/>
        </p:blipFill>
        <p:spPr>
          <a:xfrm>
            <a:off x="569494" y="1578057"/>
            <a:ext cx="11568819" cy="4662322"/>
          </a:xfrm>
          <a:prstGeom prst="rect">
            <a:avLst/>
          </a:prstGeom>
        </p:spPr>
      </p:pic>
      <p:sp>
        <p:nvSpPr>
          <p:cNvPr id="7" name="Pijl: links 6">
            <a:extLst>
              <a:ext uri="{FF2B5EF4-FFF2-40B4-BE49-F238E27FC236}">
                <a16:creationId xmlns:a16="http://schemas.microsoft.com/office/drawing/2014/main" id="{48D18B78-7B25-4F33-A2AD-795860A8CA66}"/>
              </a:ext>
            </a:extLst>
          </p:cNvPr>
          <p:cNvSpPr/>
          <p:nvPr/>
        </p:nvSpPr>
        <p:spPr>
          <a:xfrm>
            <a:off x="8478253" y="1981200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30231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2971-BC70-4EC7-8C2A-98E69074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 on non-</a:t>
            </a:r>
            <a:r>
              <a:rPr lang="nl-NL" dirty="0" err="1"/>
              <a:t>oncologic</a:t>
            </a:r>
            <a:r>
              <a:rPr lang="nl-NL" dirty="0"/>
              <a:t> treatment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DD8E2-339A-4096-B1B3-223B2589F0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median 72%, range 6–100%</a:t>
            </a:r>
          </a:p>
          <a:p>
            <a:pPr lvl="1"/>
            <a:r>
              <a:rPr lang="en-US" dirty="0"/>
              <a:t>Polypharmacy 38% of patients</a:t>
            </a:r>
          </a:p>
          <a:p>
            <a:pPr lvl="1"/>
            <a:r>
              <a:rPr lang="en-US" dirty="0"/>
              <a:t>Comorbidity optimization 30%</a:t>
            </a:r>
          </a:p>
          <a:p>
            <a:pPr lvl="1"/>
            <a:r>
              <a:rPr lang="en-US" dirty="0"/>
              <a:t>Nutritional support 37%</a:t>
            </a:r>
          </a:p>
          <a:p>
            <a:pPr lvl="1"/>
            <a:r>
              <a:rPr lang="en-US" dirty="0"/>
              <a:t>Social </a:t>
            </a:r>
            <a:r>
              <a:rPr lang="en-US" dirty="0" err="1"/>
              <a:t>interventiosn</a:t>
            </a:r>
            <a:r>
              <a:rPr lang="en-US" dirty="0"/>
              <a:t> 34%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62B15B-7D4F-4DDD-BCBB-FA19A92F0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558" y="1825625"/>
            <a:ext cx="466424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Oncology team assessment without a plan: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Five times less likely to have: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polypharmacy optimization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social </a:t>
            </a:r>
            <a:r>
              <a:rPr lang="en-US" sz="2400" dirty="0" err="1"/>
              <a:t>interventions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cognitive assessment or delirium prevention measures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interventions aimed at physical function or mobility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734345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EA8F9C-C45A-4FEC-9F34-856E2829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 on </a:t>
            </a:r>
            <a:r>
              <a:rPr lang="nl-NL" dirty="0" err="1"/>
              <a:t>communication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care planning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26DF34-E742-41DC-BEB9-EC86A271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RCTs:</a:t>
            </a:r>
          </a:p>
          <a:p>
            <a:r>
              <a:rPr lang="en-US" dirty="0"/>
              <a:t>Advance directives: GA arm 28.4% vs. 13.3% in usual care (</a:t>
            </a:r>
            <a:r>
              <a:rPr lang="en-US" i="1" dirty="0"/>
              <a:t>&lt;</a:t>
            </a:r>
            <a:r>
              <a:rPr lang="en-US" dirty="0"/>
              <a:t>0.001)</a:t>
            </a:r>
          </a:p>
          <a:p>
            <a:r>
              <a:rPr lang="en-US" dirty="0"/>
              <a:t>Increased odds (OR 3.12)  of discussing end-of-life goals of care </a:t>
            </a:r>
          </a:p>
          <a:p>
            <a:endParaRPr lang="en-US" dirty="0"/>
          </a:p>
          <a:p>
            <a:r>
              <a:rPr lang="en-US" dirty="0"/>
              <a:t>Four times more ageing-related conversations </a:t>
            </a:r>
          </a:p>
          <a:p>
            <a:r>
              <a:rPr lang="en-US" dirty="0"/>
              <a:t>Patients and caregivers more satisfied with communication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7196084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AEBA4-A204-42FE-B75D-AF9AFAC4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 on treatment </a:t>
            </a:r>
            <a:r>
              <a:rPr lang="nl-NL" dirty="0" err="1"/>
              <a:t>outcomes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72021D-413A-489C-ABF5-1DF081F9D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33" t="18507" r="20622" b="34857"/>
          <a:stretch/>
        </p:blipFill>
        <p:spPr>
          <a:xfrm>
            <a:off x="593557" y="1690688"/>
            <a:ext cx="9563299" cy="457375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E77FB0E-994D-4C52-B408-4D221C77F7C2}"/>
              </a:ext>
            </a:extLst>
          </p:cNvPr>
          <p:cNvSpPr txBox="1"/>
          <p:nvPr/>
        </p:nvSpPr>
        <p:spPr>
          <a:xfrm>
            <a:off x="9464842" y="1788695"/>
            <a:ext cx="898358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67%</a:t>
            </a:r>
            <a:r>
              <a:rPr lang="nl-NL" sz="3200" dirty="0"/>
              <a:t> </a:t>
            </a:r>
            <a:endParaRPr lang="nl-NL" dirty="0"/>
          </a:p>
          <a:p>
            <a:endParaRPr lang="nl-NL" dirty="0"/>
          </a:p>
          <a:p>
            <a:r>
              <a:rPr lang="nl-NL" dirty="0"/>
              <a:t>86%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2000" dirty="0"/>
          </a:p>
          <a:p>
            <a:r>
              <a:rPr lang="nl-NL" dirty="0"/>
              <a:t>75%</a:t>
            </a:r>
          </a:p>
          <a:p>
            <a:endParaRPr lang="nl-NL" dirty="0"/>
          </a:p>
          <a:p>
            <a:r>
              <a:rPr lang="nl-NL" dirty="0"/>
              <a:t>100%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C8B29C8-1EB3-47FA-8356-47C6265FC87A}"/>
              </a:ext>
            </a:extLst>
          </p:cNvPr>
          <p:cNvSpPr txBox="1"/>
          <p:nvPr/>
        </p:nvSpPr>
        <p:spPr>
          <a:xfrm>
            <a:off x="10619872" y="1788694"/>
            <a:ext cx="145983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75% </a:t>
            </a:r>
            <a:r>
              <a:rPr lang="nl-NL" dirty="0" err="1"/>
              <a:t>vs</a:t>
            </a:r>
            <a:r>
              <a:rPr lang="nl-NL" dirty="0"/>
              <a:t> 33% </a:t>
            </a:r>
            <a:r>
              <a:rPr lang="nl-NL" sz="3200" dirty="0"/>
              <a:t>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69F70F2-B943-4ECA-B762-72DEE9F604F8}"/>
              </a:ext>
            </a:extLst>
          </p:cNvPr>
          <p:cNvSpPr txBox="1"/>
          <p:nvPr/>
        </p:nvSpPr>
        <p:spPr>
          <a:xfrm>
            <a:off x="9464842" y="1044357"/>
            <a:ext cx="898358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study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size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D1A2509-A1AD-4149-8D81-4AB759DF084C}"/>
              </a:ext>
            </a:extLst>
          </p:cNvPr>
          <p:cNvSpPr txBox="1"/>
          <p:nvPr/>
        </p:nvSpPr>
        <p:spPr>
          <a:xfrm>
            <a:off x="10643936" y="1044356"/>
            <a:ext cx="1459832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GA </a:t>
            </a:r>
            <a:r>
              <a:rPr lang="nl-NL" dirty="0" err="1">
                <a:solidFill>
                  <a:schemeClr val="bg1"/>
                </a:solidFill>
              </a:rPr>
              <a:t>included</a:t>
            </a:r>
            <a:r>
              <a:rPr lang="nl-NL" dirty="0">
                <a:solidFill>
                  <a:schemeClr val="bg1"/>
                </a:solidFill>
              </a:rPr>
              <a:t> in </a:t>
            </a:r>
            <a:r>
              <a:rPr lang="nl-NL" dirty="0" err="1">
                <a:solidFill>
                  <a:schemeClr val="bg1"/>
                </a:solidFill>
              </a:rPr>
              <a:t>decision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67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18" y="292559"/>
            <a:ext cx="8382000" cy="1329595"/>
          </a:xfrm>
        </p:spPr>
        <p:txBody>
          <a:bodyPr/>
          <a:lstStyle/>
          <a:p>
            <a:r>
              <a:rPr lang="en-US" dirty="0"/>
              <a:t>The inextricable link between cancer and aging</a:t>
            </a:r>
          </a:p>
        </p:txBody>
      </p:sp>
      <p:pic>
        <p:nvPicPr>
          <p:cNvPr id="1026" name="Picture 2" descr="http://pimm.files.wordpress.com/2007/04/23-judith_campisi-copy.jpg?w=479&amp;h=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19" y="1878463"/>
            <a:ext cx="5562600" cy="41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0" y="6477001"/>
            <a:ext cx="4481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Judith </a:t>
            </a:r>
            <a:r>
              <a:rPr lang="en-US" dirty="0" err="1"/>
              <a:t>Campisi</a:t>
            </a:r>
            <a:r>
              <a:rPr lang="en-US" dirty="0"/>
              <a:t>; The Buck Institute</a:t>
            </a:r>
          </a:p>
        </p:txBody>
      </p:sp>
    </p:spTree>
    <p:extLst>
      <p:ext uri="{BB962C8B-B14F-4D97-AF65-F5344CB8AC3E}">
        <p14:creationId xmlns:p14="http://schemas.microsoft.com/office/powerpoint/2010/main" val="1225911250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66CB7-57DE-4AC7-A93F-23EF3E90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 of </a:t>
            </a:r>
            <a:r>
              <a:rPr lang="nl-NL" dirty="0" err="1"/>
              <a:t>evaluation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E5DE27-5235-4705-B807-9BEE2121F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 in complications/toxicity</a:t>
            </a:r>
          </a:p>
          <a:p>
            <a:pPr lvl="1"/>
            <a:r>
              <a:rPr lang="en-US" dirty="0"/>
              <a:t>Multidisciplinary team evaluation 		7 out of 7</a:t>
            </a:r>
          </a:p>
          <a:p>
            <a:pPr lvl="1"/>
            <a:r>
              <a:rPr lang="en-US" dirty="0"/>
              <a:t>Oncology team evaluation			2 out of 4</a:t>
            </a:r>
          </a:p>
          <a:p>
            <a:pPr lvl="1"/>
            <a:r>
              <a:rPr lang="en-US" dirty="0"/>
              <a:t>Geriatric consultation				0 out of 4</a:t>
            </a:r>
          </a:p>
          <a:p>
            <a:endParaRPr lang="en-US" dirty="0"/>
          </a:p>
          <a:p>
            <a:r>
              <a:rPr lang="en-US" dirty="0"/>
              <a:t>Treatment completion</a:t>
            </a:r>
          </a:p>
          <a:p>
            <a:pPr lvl="1"/>
            <a:r>
              <a:rPr lang="en-US" dirty="0"/>
              <a:t>Multidisciplinary team evaluation 		50%</a:t>
            </a:r>
          </a:p>
          <a:p>
            <a:pPr lvl="1"/>
            <a:r>
              <a:rPr lang="en-US" dirty="0"/>
              <a:t>Oncology team evaluation			75%</a:t>
            </a:r>
          </a:p>
          <a:p>
            <a:pPr lvl="1"/>
            <a:r>
              <a:rPr lang="en-US" dirty="0" err="1"/>
              <a:t>Geraitric</a:t>
            </a:r>
            <a:r>
              <a:rPr lang="en-US" dirty="0"/>
              <a:t> consultation				67%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2981469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EE59A-4960-495B-A955-1544879D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summarize</a:t>
            </a:r>
            <a:r>
              <a:rPr lang="nl-NL" dirty="0"/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C53437-D4DF-4CF3-8016-B1DBF7F06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 changes oncologic treatment plans, especially if done by multidisciplinary paramedical team</a:t>
            </a:r>
          </a:p>
          <a:p>
            <a:r>
              <a:rPr lang="en-GB" dirty="0"/>
              <a:t>GA leads to non-oncologic interventions</a:t>
            </a:r>
          </a:p>
          <a:p>
            <a:r>
              <a:rPr lang="en-GB" dirty="0"/>
              <a:t>GA improves </a:t>
            </a:r>
            <a:r>
              <a:rPr lang="en-GB" dirty="0" err="1"/>
              <a:t>communcation</a:t>
            </a:r>
            <a:endParaRPr lang="en-GB" dirty="0"/>
          </a:p>
          <a:p>
            <a:r>
              <a:rPr lang="en-GB" dirty="0"/>
              <a:t>GA can lower complications/toxicity rates, improves likelihood of treatment completion and leads to better QoL and physical functioning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425753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22254-FB3A-4E5E-ABEA-33AD2857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Limitations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3D58E0-32E5-48D8-BC9D-234DD5A22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25 conference abstracts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limited</a:t>
            </a:r>
            <a:r>
              <a:rPr lang="nl-NL" dirty="0"/>
              <a:t> data</a:t>
            </a:r>
          </a:p>
          <a:p>
            <a:r>
              <a:rPr lang="nl-NL" dirty="0" err="1"/>
              <a:t>Heterogeneity</a:t>
            </a:r>
            <a:r>
              <a:rPr lang="nl-NL" dirty="0"/>
              <a:t> in </a:t>
            </a:r>
            <a:r>
              <a:rPr lang="nl-NL" dirty="0" err="1"/>
              <a:t>methodology</a:t>
            </a:r>
            <a:r>
              <a:rPr lang="nl-NL" dirty="0"/>
              <a:t>,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size</a:t>
            </a:r>
            <a:r>
              <a:rPr lang="nl-NL" dirty="0"/>
              <a:t> (range 15-15631), </a:t>
            </a:r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population</a:t>
            </a:r>
            <a:endParaRPr lang="nl-NL" dirty="0"/>
          </a:p>
          <a:p>
            <a:r>
              <a:rPr lang="nl-NL" dirty="0" err="1"/>
              <a:t>Pooled</a:t>
            </a:r>
            <a:r>
              <a:rPr lang="nl-NL" dirty="0"/>
              <a:t> data </a:t>
            </a:r>
            <a:r>
              <a:rPr lang="nl-NL" dirty="0" err="1"/>
              <a:t>skewed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methodology</a:t>
            </a:r>
            <a:r>
              <a:rPr lang="nl-NL" dirty="0"/>
              <a:t> of </a:t>
            </a:r>
            <a:r>
              <a:rPr lang="nl-NL" dirty="0" err="1"/>
              <a:t>larger</a:t>
            </a:r>
            <a:r>
              <a:rPr lang="nl-NL" dirty="0"/>
              <a:t> studies </a:t>
            </a:r>
          </a:p>
        </p:txBody>
      </p:sp>
    </p:spTree>
    <p:extLst>
      <p:ext uri="{BB962C8B-B14F-4D97-AF65-F5344CB8AC3E}">
        <p14:creationId xmlns:p14="http://schemas.microsoft.com/office/powerpoint/2010/main" val="1175451642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0C2A56-9734-4254-ABFF-BAA2CCF5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CGAM: systemic therapies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2FCC0-5A4E-4B6A-83FE-E99EC426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CGAM: Systemic treatment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16F4F6-0A5E-4804-87C4-169364E79B8C}"/>
              </a:ext>
            </a:extLst>
          </p:cNvPr>
          <p:cNvGraphicFramePr>
            <a:graphicFrameLocks/>
          </p:cNvGraphicFramePr>
          <p:nvPr/>
        </p:nvGraphicFramePr>
        <p:xfrm>
          <a:off x="914400" y="1643095"/>
          <a:ext cx="10210801" cy="4893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1555">
                  <a:extLst>
                    <a:ext uri="{9D8B030D-6E8A-4147-A177-3AD203B41FA5}">
                      <a16:colId xmlns:a16="http://schemas.microsoft.com/office/drawing/2014/main" val="461498860"/>
                    </a:ext>
                  </a:extLst>
                </a:gridCol>
                <a:gridCol w="944723">
                  <a:extLst>
                    <a:ext uri="{9D8B030D-6E8A-4147-A177-3AD203B41FA5}">
                      <a16:colId xmlns:a16="http://schemas.microsoft.com/office/drawing/2014/main" val="3711058004"/>
                    </a:ext>
                  </a:extLst>
                </a:gridCol>
                <a:gridCol w="1454398">
                  <a:extLst>
                    <a:ext uri="{9D8B030D-6E8A-4147-A177-3AD203B41FA5}">
                      <a16:colId xmlns:a16="http://schemas.microsoft.com/office/drawing/2014/main" val="449145507"/>
                    </a:ext>
                  </a:extLst>
                </a:gridCol>
                <a:gridCol w="1505069">
                  <a:extLst>
                    <a:ext uri="{9D8B030D-6E8A-4147-A177-3AD203B41FA5}">
                      <a16:colId xmlns:a16="http://schemas.microsoft.com/office/drawing/2014/main" val="2239133544"/>
                    </a:ext>
                  </a:extLst>
                </a:gridCol>
                <a:gridCol w="1796749">
                  <a:extLst>
                    <a:ext uri="{9D8B030D-6E8A-4147-A177-3AD203B41FA5}">
                      <a16:colId xmlns:a16="http://schemas.microsoft.com/office/drawing/2014/main" val="455946181"/>
                    </a:ext>
                  </a:extLst>
                </a:gridCol>
                <a:gridCol w="1458399">
                  <a:extLst>
                    <a:ext uri="{9D8B030D-6E8A-4147-A177-3AD203B41FA5}">
                      <a16:colId xmlns:a16="http://schemas.microsoft.com/office/drawing/2014/main" val="1950087728"/>
                    </a:ext>
                  </a:extLst>
                </a:gridCol>
                <a:gridCol w="1649908">
                  <a:extLst>
                    <a:ext uri="{9D8B030D-6E8A-4147-A177-3AD203B41FA5}">
                      <a16:colId xmlns:a16="http://schemas.microsoft.com/office/drawing/2014/main" val="3393895195"/>
                    </a:ext>
                  </a:extLst>
                </a:gridCol>
              </a:tblGrid>
              <a:tr h="540805">
                <a:tc>
                  <a:txBody>
                    <a:bodyPr/>
                    <a:lstStyle/>
                    <a:p>
                      <a:r>
                        <a:rPr lang="en-US" sz="1400" dirty="0"/>
                        <a:t>Study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 patients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Intervention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Toxicity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LOS/ER/</a:t>
                      </a:r>
                      <a:r>
                        <a:rPr lang="en-US" sz="1400" dirty="0" err="1"/>
                        <a:t>Unpl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hosp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</a:t>
                      </a:r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1049233367"/>
                  </a:ext>
                </a:extLst>
              </a:tr>
              <a:tr h="1699120">
                <a:tc>
                  <a:txBody>
                    <a:bodyPr/>
                    <a:lstStyle/>
                    <a:p>
                      <a:r>
                        <a:rPr lang="en-US" sz="1400" dirty="0"/>
                        <a:t>GAIN</a:t>
                      </a:r>
                    </a:p>
                    <a:p>
                      <a:r>
                        <a:rPr lang="en-US" sz="1400" dirty="0"/>
                        <a:t>ASCO 2020 </a:t>
                      </a:r>
                      <a:r>
                        <a:rPr lang="en-US" sz="1400" dirty="0" err="1"/>
                        <a:t>Abstr</a:t>
                      </a:r>
                      <a:r>
                        <a:rPr lang="en-US" sz="1400" dirty="0"/>
                        <a:t> 12010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600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Hurria screening</a:t>
                      </a:r>
                    </a:p>
                    <a:p>
                      <a:r>
                        <a:rPr lang="en-US" sz="1400" dirty="0" err="1"/>
                        <a:t>MultiD</a:t>
                      </a:r>
                      <a:r>
                        <a:rPr lang="en-US" sz="1400" dirty="0"/>
                        <a:t> team recommendations</a:t>
                      </a:r>
                    </a:p>
                    <a:p>
                      <a:r>
                        <a:rPr lang="en-US" sz="1400" dirty="0"/>
                        <a:t>GNP implementation</a:t>
                      </a:r>
                    </a:p>
                    <a:p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3" panose="05040102010807070707" pitchFamily="18" charset="2"/>
                        <a:buChar char="$"/>
                      </a:pPr>
                      <a:r>
                        <a:rPr lang="en-US" sz="1400" dirty="0">
                          <a:sym typeface="Wingdings 3" panose="05040102010807070707" pitchFamily="18" charset="2"/>
                        </a:rPr>
                        <a:t>10% G3-5</a:t>
                      </a:r>
                    </a:p>
                    <a:p>
                      <a:pPr marL="0" indent="0">
                        <a:buFont typeface="Wingdings 3" panose="05040102010807070707" pitchFamily="18" charset="2"/>
                        <a:buNone/>
                      </a:pPr>
                      <a:r>
                        <a:rPr lang="en-US" sz="1400" dirty="0">
                          <a:sym typeface="Wingdings 3" panose="05040102010807070707" pitchFamily="18" charset="2"/>
                        </a:rPr>
                        <a:t>(p=0.02)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diff ER/Hosp/LOS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Adv.dir</a:t>
                      </a:r>
                      <a:r>
                        <a:rPr lang="en-US" sz="1400" dirty="0"/>
                        <a:t> +14%</a:t>
                      </a:r>
                    </a:p>
                    <a:p>
                      <a:r>
                        <a:rPr lang="en-US" sz="1400" dirty="0"/>
                        <a:t>(p&lt;0.001)</a:t>
                      </a:r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3650605620"/>
                  </a:ext>
                </a:extLst>
              </a:tr>
              <a:tr h="1438882">
                <a:tc>
                  <a:txBody>
                    <a:bodyPr/>
                    <a:lstStyle/>
                    <a:p>
                      <a:r>
                        <a:rPr lang="en-US" sz="1400" dirty="0"/>
                        <a:t>INTEGRATE</a:t>
                      </a:r>
                    </a:p>
                    <a:p>
                      <a:r>
                        <a:rPr lang="en-US" sz="1400" dirty="0"/>
                        <a:t>ASCO 2020 </a:t>
                      </a:r>
                      <a:r>
                        <a:rPr lang="en-US" sz="1400" dirty="0" err="1"/>
                        <a:t>Abstr</a:t>
                      </a:r>
                      <a:r>
                        <a:rPr lang="en-US" sz="1400" dirty="0"/>
                        <a:t> 12011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154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Geriatrician-led CGAM integrated with care</a:t>
                      </a:r>
                    </a:p>
                    <a:p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20% less early discontinuation</a:t>
                      </a:r>
                    </a:p>
                    <a:p>
                      <a:r>
                        <a:rPr lang="en-US" sz="1400" dirty="0"/>
                        <a:t>(p=0.01)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Wingdings 3" panose="05040102010807070707" pitchFamily="18" charset="2"/>
                        </a:rPr>
                        <a:t>41% (</a:t>
                      </a:r>
                      <a:r>
                        <a:rPr lang="en-US" sz="1400" dirty="0"/>
                        <a:t>-1.2 </a:t>
                      </a:r>
                      <a:r>
                        <a:rPr lang="en-US" sz="1400" dirty="0" err="1"/>
                        <a:t>adm</a:t>
                      </a:r>
                      <a:r>
                        <a:rPr lang="en-US" sz="1400" dirty="0"/>
                        <a:t>/pers.-year) (p&lt;0.001)</a:t>
                      </a:r>
                    </a:p>
                    <a:p>
                      <a:r>
                        <a:rPr lang="en-US" sz="1400" dirty="0">
                          <a:sym typeface="Wingdings 3" panose="05040102010807070707" pitchFamily="18" charset="2"/>
                        </a:rPr>
                        <a:t>39% ER visits</a:t>
                      </a:r>
                    </a:p>
                    <a:p>
                      <a:r>
                        <a:rPr lang="en-US" sz="1400" dirty="0">
                          <a:sym typeface="Wingdings 3" panose="05040102010807070707" pitchFamily="18" charset="2"/>
                        </a:rPr>
                        <a:t>24% bed-days </a:t>
                      </a:r>
                    </a:p>
                    <a:p>
                      <a:r>
                        <a:rPr lang="en-US" sz="1400" dirty="0">
                          <a:sym typeface="Wingdings 3" panose="05040102010807070707" pitchFamily="18" charset="2"/>
                        </a:rPr>
                        <a:t>(-7.0/pers.-year)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ELFI 72 vs 58.7 @ week 18 (p=0.001)</a:t>
                      </a:r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2794299610"/>
                  </a:ext>
                </a:extLst>
              </a:tr>
              <a:tr h="1214363">
                <a:tc>
                  <a:txBody>
                    <a:bodyPr/>
                    <a:lstStyle/>
                    <a:p>
                      <a:r>
                        <a:rPr lang="en-US" sz="1400" dirty="0"/>
                        <a:t>GAP-70+</a:t>
                      </a:r>
                    </a:p>
                    <a:p>
                      <a:r>
                        <a:rPr lang="en-US" sz="1400" dirty="0"/>
                        <a:t>ASCO 2020</a:t>
                      </a:r>
                    </a:p>
                    <a:p>
                      <a:r>
                        <a:rPr lang="en-US" sz="1400" dirty="0" err="1"/>
                        <a:t>Abstr</a:t>
                      </a:r>
                      <a:r>
                        <a:rPr lang="en-US" sz="1400" dirty="0"/>
                        <a:t> 12009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718</a:t>
                      </a:r>
                    </a:p>
                    <a:p>
                      <a:r>
                        <a:rPr lang="en-US" sz="1400" dirty="0"/>
                        <a:t>NCORP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GA summary to oncologist + recommendations for impairments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3" panose="05040102010807070707" pitchFamily="18" charset="2"/>
                        <a:buChar char="$"/>
                      </a:pPr>
                      <a:r>
                        <a:rPr lang="en-US" sz="1400" dirty="0">
                          <a:sym typeface="Wingdings 3" panose="05040102010807070707" pitchFamily="18" charset="2"/>
                        </a:rPr>
                        <a:t>20% G3-5</a:t>
                      </a:r>
                    </a:p>
                    <a:p>
                      <a:pPr marL="0" indent="0">
                        <a:buFont typeface="Wingdings 3" panose="05040102010807070707" pitchFamily="18" charset="2"/>
                        <a:buNone/>
                      </a:pPr>
                      <a:r>
                        <a:rPr lang="en-US" sz="1400" dirty="0">
                          <a:sym typeface="Wingdings 3" panose="05040102010807070707" pitchFamily="18" charset="2"/>
                        </a:rPr>
                        <a:t>(p=0.0002)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NS @ 6 months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More initial dose reductions but less dose modifications</a:t>
                      </a:r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4264466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100132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2FCC0-5A4E-4B6A-83FE-E99EC426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16F4F6-0A5E-4804-87C4-169364E79B8C}"/>
              </a:ext>
            </a:extLst>
          </p:cNvPr>
          <p:cNvGraphicFramePr>
            <a:graphicFrameLocks/>
          </p:cNvGraphicFramePr>
          <p:nvPr/>
        </p:nvGraphicFramePr>
        <p:xfrm>
          <a:off x="677333" y="1699570"/>
          <a:ext cx="10126134" cy="5036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9934">
                  <a:extLst>
                    <a:ext uri="{9D8B030D-6E8A-4147-A177-3AD203B41FA5}">
                      <a16:colId xmlns:a16="http://schemas.microsoft.com/office/drawing/2014/main" val="461498860"/>
                    </a:ext>
                  </a:extLst>
                </a:gridCol>
                <a:gridCol w="936889">
                  <a:extLst>
                    <a:ext uri="{9D8B030D-6E8A-4147-A177-3AD203B41FA5}">
                      <a16:colId xmlns:a16="http://schemas.microsoft.com/office/drawing/2014/main" val="3711058004"/>
                    </a:ext>
                  </a:extLst>
                </a:gridCol>
                <a:gridCol w="1302529">
                  <a:extLst>
                    <a:ext uri="{9D8B030D-6E8A-4147-A177-3AD203B41FA5}">
                      <a16:colId xmlns:a16="http://schemas.microsoft.com/office/drawing/2014/main" val="449145507"/>
                    </a:ext>
                  </a:extLst>
                </a:gridCol>
                <a:gridCol w="1788720">
                  <a:extLst>
                    <a:ext uri="{9D8B030D-6E8A-4147-A177-3AD203B41FA5}">
                      <a16:colId xmlns:a16="http://schemas.microsoft.com/office/drawing/2014/main" val="2239133544"/>
                    </a:ext>
                  </a:extLst>
                </a:gridCol>
                <a:gridCol w="1449681">
                  <a:extLst>
                    <a:ext uri="{9D8B030D-6E8A-4147-A177-3AD203B41FA5}">
                      <a16:colId xmlns:a16="http://schemas.microsoft.com/office/drawing/2014/main" val="455946181"/>
                    </a:ext>
                  </a:extLst>
                </a:gridCol>
                <a:gridCol w="1103584">
                  <a:extLst>
                    <a:ext uri="{9D8B030D-6E8A-4147-A177-3AD203B41FA5}">
                      <a16:colId xmlns:a16="http://schemas.microsoft.com/office/drawing/2014/main" val="1950087728"/>
                    </a:ext>
                  </a:extLst>
                </a:gridCol>
                <a:gridCol w="2154797">
                  <a:extLst>
                    <a:ext uri="{9D8B030D-6E8A-4147-A177-3AD203B41FA5}">
                      <a16:colId xmlns:a16="http://schemas.microsoft.com/office/drawing/2014/main" val="3393895195"/>
                    </a:ext>
                  </a:extLst>
                </a:gridCol>
              </a:tblGrid>
              <a:tr h="411417">
                <a:tc>
                  <a:txBody>
                    <a:bodyPr/>
                    <a:lstStyle/>
                    <a:p>
                      <a:r>
                        <a:rPr lang="en-US" sz="1400" dirty="0"/>
                        <a:t>Study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# patients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Intervention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Toxicity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LOS/ER/</a:t>
                      </a:r>
                      <a:r>
                        <a:rPr lang="en-US" sz="1400" dirty="0" err="1"/>
                        <a:t>Unpl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hosp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</a:t>
                      </a:r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1049233367"/>
                  </a:ext>
                </a:extLst>
              </a:tr>
              <a:tr h="1268667">
                <a:tc>
                  <a:txBody>
                    <a:bodyPr/>
                    <a:lstStyle/>
                    <a:p>
                      <a:r>
                        <a:rPr lang="en-US" sz="1400" dirty="0" err="1"/>
                        <a:t>Orum</a:t>
                      </a:r>
                      <a:r>
                        <a:rPr lang="en-US" sz="1400" dirty="0"/>
                        <a:t> JGO 2020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363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Geriatric evaluation +/- f-up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Tx</a:t>
                      </a:r>
                      <a:r>
                        <a:rPr lang="en-US" sz="1400" dirty="0"/>
                        <a:t> completion 61% vs 52% (p=0.14)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diff </a:t>
                      </a:r>
                      <a:r>
                        <a:rPr lang="en-US" sz="1400" dirty="0" err="1"/>
                        <a:t>hosp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diff</a:t>
                      </a:r>
                      <a:r>
                        <a:rPr lang="en-US" sz="1400" baseline="0" dirty="0"/>
                        <a:t> in ADLs at 90 days</a:t>
                      </a:r>
                    </a:p>
                    <a:p>
                      <a:r>
                        <a:rPr lang="en-US" sz="1400" baseline="0" dirty="0"/>
                        <a:t>Pop 70+, CGA+ geriatric follow-up vs CGA+ recommendations to oncologist </a:t>
                      </a:r>
                    </a:p>
                    <a:p>
                      <a:r>
                        <a:rPr lang="en-US" sz="1400" baseline="0" dirty="0"/>
                        <a:t>Interesting subgroup analyses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414973770"/>
                  </a:ext>
                </a:extLst>
              </a:tr>
              <a:tr h="754317">
                <a:tc>
                  <a:txBody>
                    <a:bodyPr/>
                    <a:lstStyle/>
                    <a:p>
                      <a:r>
                        <a:rPr lang="en-US" sz="1400" dirty="0"/>
                        <a:t>GERICO</a:t>
                      </a:r>
                    </a:p>
                    <a:p>
                      <a:r>
                        <a:rPr lang="en-US" sz="1400" dirty="0"/>
                        <a:t>Lund BJC 2021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142 (CRC)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CGA based </a:t>
                      </a:r>
                      <a:r>
                        <a:rPr lang="en-US" sz="1400" dirty="0" err="1"/>
                        <a:t>recomendations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Tx completion 45% vs 28% (p=0.04)</a:t>
                      </a:r>
                    </a:p>
                    <a:p>
                      <a:r>
                        <a:rPr lang="en-US" sz="1400" dirty="0"/>
                        <a:t>↓ 11% G3-4 tox(p=0.16)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diff </a:t>
                      </a:r>
                      <a:r>
                        <a:rPr lang="en-US" sz="1400" dirty="0" err="1"/>
                        <a:t>hosp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diff PFS and OS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↑ QOL</a:t>
                      </a:r>
                    </a:p>
                    <a:p>
                      <a:r>
                        <a:rPr lang="en-US" sz="1400" dirty="0"/>
                        <a:t>↓ burden of illness (p=0.48)</a:t>
                      </a:r>
                    </a:p>
                    <a:p>
                      <a:r>
                        <a:rPr lang="en-US" sz="1400" dirty="0"/>
                        <a:t>↑ mobility (p=0.008)</a:t>
                      </a:r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329637315"/>
                  </a:ext>
                </a:extLst>
              </a:tr>
              <a:tr h="582867">
                <a:tc>
                  <a:txBody>
                    <a:bodyPr/>
                    <a:lstStyle/>
                    <a:p>
                      <a:r>
                        <a:rPr lang="en-US" sz="1400" dirty="0"/>
                        <a:t>Kalsi, BJC 2015</a:t>
                      </a:r>
                    </a:p>
                    <a:p>
                      <a:r>
                        <a:rPr lang="en-US" sz="1400" dirty="0"/>
                        <a:t>CGAM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135 (parallel cohorts)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CGA screen ref. to geriatrician if problems.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Wingdings 3" panose="05040102010807070707" pitchFamily="18" charset="2"/>
                        </a:rPr>
                        <a:t>22% Tx as planned</a:t>
                      </a:r>
                    </a:p>
                    <a:p>
                      <a:r>
                        <a:rPr lang="en-US" sz="1400" dirty="0">
                          <a:sym typeface="Wingdings 3" panose="05040102010807070707" pitchFamily="18" charset="2"/>
                        </a:rPr>
                        <a:t>Trend less severe tox</a:t>
                      </a:r>
                      <a:endParaRPr lang="en-US" sz="1400" dirty="0"/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NS @ 6 months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Pop: 70+ chemo</a:t>
                      </a:r>
                    </a:p>
                    <a:p>
                      <a:endParaRPr lang="en-US" sz="1400" dirty="0"/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251649595"/>
                  </a:ext>
                </a:extLst>
              </a:tr>
              <a:tr h="754317">
                <a:tc>
                  <a:txBody>
                    <a:bodyPr/>
                    <a:lstStyle/>
                    <a:p>
                      <a:r>
                        <a:rPr lang="en-US" sz="1400" dirty="0"/>
                        <a:t>5C</a:t>
                      </a:r>
                    </a:p>
                    <a:p>
                      <a:r>
                        <a:rPr lang="en-US" sz="1400" dirty="0"/>
                        <a:t>Puts, </a:t>
                      </a:r>
                    </a:p>
                    <a:p>
                      <a:r>
                        <a:rPr lang="en-US" sz="1400" dirty="0"/>
                        <a:t>ASCO 2021, </a:t>
                      </a:r>
                      <a:r>
                        <a:rPr lang="en-US" sz="1400" dirty="0" err="1"/>
                        <a:t>abstr</a:t>
                      </a:r>
                      <a:r>
                        <a:rPr lang="en-US" sz="1400" dirty="0"/>
                        <a:t> 12011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350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CGA + monthly calls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16" marR="68516" marT="34259" marB="3425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difference in QOL, IADL</a:t>
                      </a:r>
                    </a:p>
                    <a:p>
                      <a:r>
                        <a:rPr lang="en-US" sz="1400" dirty="0"/>
                        <a:t>CGA done on or after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day of treatment</a:t>
                      </a:r>
                    </a:p>
                  </a:txBody>
                  <a:tcPr marL="68516" marR="68516" marT="34259" marB="34259"/>
                </a:tc>
                <a:extLst>
                  <a:ext uri="{0D108BD9-81ED-4DB2-BD59-A6C34878D82A}">
                    <a16:rowId xmlns:a16="http://schemas.microsoft.com/office/drawing/2014/main" val="3278174132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CCE6363C-C6C4-4C90-8254-4F59FC64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 dirty="0"/>
              <a:t>CGAM: systemic therapies</a:t>
            </a:r>
          </a:p>
        </p:txBody>
      </p:sp>
    </p:spTree>
    <p:extLst>
      <p:ext uri="{BB962C8B-B14F-4D97-AF65-F5344CB8AC3E}">
        <p14:creationId xmlns:p14="http://schemas.microsoft.com/office/powerpoint/2010/main" val="132044839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6ABBF78-93E8-42A0-A5D8-52D8C71A5EC1}"/>
              </a:ext>
            </a:extLst>
          </p:cNvPr>
          <p:cNvSpPr/>
          <p:nvPr/>
        </p:nvSpPr>
        <p:spPr>
          <a:xfrm>
            <a:off x="6433319" y="2074103"/>
            <a:ext cx="5598038" cy="42516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CCE722-0B3A-47E7-9EE1-2B76E8A58E92}"/>
              </a:ext>
            </a:extLst>
          </p:cNvPr>
          <p:cNvSpPr/>
          <p:nvPr/>
        </p:nvSpPr>
        <p:spPr>
          <a:xfrm>
            <a:off x="5040289" y="3161116"/>
            <a:ext cx="1342028" cy="1293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F0F62A-8F4D-4E55-A570-C1F27341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76" y="764373"/>
            <a:ext cx="10141424" cy="1293028"/>
          </a:xfrm>
        </p:spPr>
        <p:txBody>
          <a:bodyPr lIns="91440" tIns="45720" rIns="91440" bIns="45720" anchor="t"/>
          <a:lstStyle/>
          <a:p>
            <a:r>
              <a:rPr lang="en-US" b="1">
                <a:latin typeface="Calibri"/>
                <a:cs typeface="Calibri"/>
              </a:rPr>
              <a:t>Toward Personalized Cancer Care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08E088-5151-42B3-8AD5-60DF20ED531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94341" y="3956165"/>
          <a:ext cx="2562367" cy="236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235626F-8A0A-48E2-A024-759F632B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43" y="2057401"/>
            <a:ext cx="4769696" cy="38418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F97D29C-6B52-476D-939A-20C925C99351}"/>
              </a:ext>
            </a:extLst>
          </p:cNvPr>
          <p:cNvSpPr/>
          <p:nvPr/>
        </p:nvSpPr>
        <p:spPr>
          <a:xfrm>
            <a:off x="6759016" y="2070953"/>
            <a:ext cx="1433015" cy="1293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Too old for chemo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67871217-4BE8-4025-AD98-0E2446D5985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690941" y="2669434"/>
          <a:ext cx="3113215" cy="303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Arrow: Down 18">
            <a:extLst>
              <a:ext uri="{FF2B5EF4-FFF2-40B4-BE49-F238E27FC236}">
                <a16:creationId xmlns:a16="http://schemas.microsoft.com/office/drawing/2014/main" id="{C47568C9-48A5-4CEE-BF0C-786ADC6367B0}"/>
              </a:ext>
            </a:extLst>
          </p:cNvPr>
          <p:cNvSpPr/>
          <p:nvPr/>
        </p:nvSpPr>
        <p:spPr>
          <a:xfrm>
            <a:off x="7272712" y="3467374"/>
            <a:ext cx="373607" cy="50328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AC5AEFA-976A-4F5E-8C1A-1D3675048663}"/>
              </a:ext>
            </a:extLst>
          </p:cNvPr>
          <p:cNvSpPr/>
          <p:nvPr/>
        </p:nvSpPr>
        <p:spPr>
          <a:xfrm rot="20086334">
            <a:off x="8135053" y="4442533"/>
            <a:ext cx="611464" cy="3684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FE74490D-C142-4337-92A0-A28EB0101F25}"/>
              </a:ext>
            </a:extLst>
          </p:cNvPr>
          <p:cNvSpPr/>
          <p:nvPr/>
        </p:nvSpPr>
        <p:spPr>
          <a:xfrm>
            <a:off x="5228939" y="3363982"/>
            <a:ext cx="914400" cy="91440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1B84DE1-5844-4556-BD4F-C4C4E38A7AF8}"/>
              </a:ext>
            </a:extLst>
          </p:cNvPr>
          <p:cNvSpPr txBox="1"/>
          <p:nvPr/>
        </p:nvSpPr>
        <p:spPr>
          <a:xfrm>
            <a:off x="3226381" y="5827301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 et al., JCO 2013</a:t>
            </a:r>
          </a:p>
        </p:txBody>
      </p:sp>
    </p:spTree>
    <p:extLst>
      <p:ext uri="{BB962C8B-B14F-4D97-AF65-F5344CB8AC3E}">
        <p14:creationId xmlns:p14="http://schemas.microsoft.com/office/powerpoint/2010/main" val="1220906665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142038-4476-4145-AB9E-1A84C91A6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4" t="13794" r="16451" b="6321"/>
          <a:stretch/>
        </p:blipFill>
        <p:spPr>
          <a:xfrm>
            <a:off x="1325569" y="0"/>
            <a:ext cx="968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6749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6D542705-1387-4F24-B3EA-F6D4DED01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Hallmarks of Aging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2C219153-B1A0-4DF7-BC65-58202FD02D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1620" name="Picture 2" descr="https://ars.els-cdn.com/content/image/1-s2.0-S0092867413006454-gr1.jpg">
            <a:extLst>
              <a:ext uri="{FF2B5EF4-FFF2-40B4-BE49-F238E27FC236}">
                <a16:creationId xmlns:a16="http://schemas.microsoft.com/office/drawing/2014/main" id="{FDD72F84-E43A-4372-87F0-C1547DBE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Box 3">
            <a:extLst>
              <a:ext uri="{FF2B5EF4-FFF2-40B4-BE49-F238E27FC236}">
                <a16:creationId xmlns:a16="http://schemas.microsoft.com/office/drawing/2014/main" id="{15FA05A8-E1E8-480C-84B0-E1AA52D5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396038"/>
            <a:ext cx="363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Lopez-Otin et al., Cell 2013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D53987C4-72F3-4EFB-9DB0-9ABABF9B7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9200" y="0"/>
            <a:ext cx="7772400" cy="1143000"/>
          </a:xfrm>
        </p:spPr>
        <p:txBody>
          <a:bodyPr/>
          <a:lstStyle/>
          <a:p>
            <a:r>
              <a:rPr lang="en-US" altLang="en-US"/>
              <a:t>The Hallmarks of cancer</a:t>
            </a:r>
          </a:p>
        </p:txBody>
      </p:sp>
      <p:sp>
        <p:nvSpPr>
          <p:cNvPr id="110595" name="Content Placeholder 2">
            <a:extLst>
              <a:ext uri="{FF2B5EF4-FFF2-40B4-BE49-F238E27FC236}">
                <a16:creationId xmlns:a16="http://schemas.microsoft.com/office/drawing/2014/main" id="{BBA229E5-1DD4-4188-86AB-EFF2E4E9C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0596" name="Picture 2" descr="https://ars.els-cdn.com/content/image/1-s2.0-S0092867411001279-gr6_lrg.jpg">
            <a:extLst>
              <a:ext uri="{FF2B5EF4-FFF2-40B4-BE49-F238E27FC236}">
                <a16:creationId xmlns:a16="http://schemas.microsoft.com/office/drawing/2014/main" id="{7655E246-A853-4CE6-99AF-A867A99C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75866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Box 3">
            <a:extLst>
              <a:ext uri="{FF2B5EF4-FFF2-40B4-BE49-F238E27FC236}">
                <a16:creationId xmlns:a16="http://schemas.microsoft.com/office/drawing/2014/main" id="{9C95716B-6167-4575-B4D2-8AE2CBFB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470650"/>
            <a:ext cx="262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Hanahan, Cell 2011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BF89-F293-486E-968D-E325CD6F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genomics and age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40FF7A4C-CCC5-487C-A0E4-76B8C1740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14550"/>
            <a:ext cx="5829300" cy="31944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610646-F6E8-4446-8E0D-2EB47811174E}"/>
              </a:ext>
            </a:extLst>
          </p:cNvPr>
          <p:cNvSpPr txBox="1"/>
          <p:nvPr/>
        </p:nvSpPr>
        <p:spPr>
          <a:xfrm>
            <a:off x="6724650" y="5575193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Bullinger</a:t>
            </a:r>
            <a:r>
              <a:rPr lang="en-US" sz="1800" dirty="0"/>
              <a:t> et al. JCO 2017</a:t>
            </a:r>
          </a:p>
        </p:txBody>
      </p:sp>
    </p:spTree>
    <p:extLst>
      <p:ext uri="{BB962C8B-B14F-4D97-AF65-F5344CB8AC3E}">
        <p14:creationId xmlns:p14="http://schemas.microsoft.com/office/powerpoint/2010/main" val="92356851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A0E3-C02F-4633-8561-487A265B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genomics and age</a:t>
            </a:r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34A8ADF0-509D-4D0F-9BD9-234C09927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92" y="2000250"/>
            <a:ext cx="3087919" cy="3429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542C8A-7FDE-450D-A5DF-2FC9E3818689}"/>
              </a:ext>
            </a:extLst>
          </p:cNvPr>
          <p:cNvSpPr txBox="1"/>
          <p:nvPr/>
        </p:nvSpPr>
        <p:spPr>
          <a:xfrm>
            <a:off x="6123743" y="5543551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Iacobucci</a:t>
            </a:r>
            <a:r>
              <a:rPr lang="en-US" sz="1800" dirty="0"/>
              <a:t> &amp; </a:t>
            </a:r>
            <a:r>
              <a:rPr lang="en-US" sz="1800" dirty="0" err="1"/>
              <a:t>Mullighan</a:t>
            </a:r>
            <a:r>
              <a:rPr lang="en-US" sz="1800" dirty="0"/>
              <a:t>, JCO 2017</a:t>
            </a:r>
          </a:p>
        </p:txBody>
      </p:sp>
    </p:spTree>
    <p:extLst>
      <p:ext uri="{BB962C8B-B14F-4D97-AF65-F5344CB8AC3E}">
        <p14:creationId xmlns:p14="http://schemas.microsoft.com/office/powerpoint/2010/main" val="421017429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9DB0-8C4F-4E9D-961E-5DDD794B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age does not fit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52CB-D34D-4EF7-BA1D-BA350BE23F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4298F-5D24-4EFB-B856-65A417521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Wally Funk&amp;#39;s Journey To Space">
            <a:extLst>
              <a:ext uri="{FF2B5EF4-FFF2-40B4-BE49-F238E27FC236}">
                <a16:creationId xmlns:a16="http://schemas.microsoft.com/office/drawing/2014/main" id="{271C7D4F-9BD3-49CC-AA38-8CD9DFC4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1" y="1597081"/>
            <a:ext cx="4675327" cy="23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holding a rocket&#10;&#10;Description automatically generated with medium confidence">
            <a:extLst>
              <a:ext uri="{FF2B5EF4-FFF2-40B4-BE49-F238E27FC236}">
                <a16:creationId xmlns:a16="http://schemas.microsoft.com/office/drawing/2014/main" id="{4BB0B49C-3656-4FD3-8C04-2DC9460F1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3" y="3985881"/>
            <a:ext cx="3569338" cy="2678017"/>
          </a:xfrm>
          <a:prstGeom prst="rect">
            <a:avLst/>
          </a:prstGeom>
        </p:spPr>
      </p:pic>
      <p:pic>
        <p:nvPicPr>
          <p:cNvPr id="7" name="Picture 4" descr="BBC2866C93804DBF9993F092674A7D8B@catntwk">
            <a:extLst>
              <a:ext uri="{FF2B5EF4-FFF2-40B4-BE49-F238E27FC236}">
                <a16:creationId xmlns:a16="http://schemas.microsoft.com/office/drawing/2014/main" id="{FBA8D57F-EC80-4010-8A09-0B88B172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472" y="2160589"/>
            <a:ext cx="5810250" cy="431482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CDE243-8157-4C22-B6E9-59951FFC965C}"/>
              </a:ext>
            </a:extLst>
          </p:cNvPr>
          <p:cNvSpPr txBox="1"/>
          <p:nvPr/>
        </p:nvSpPr>
        <p:spPr>
          <a:xfrm>
            <a:off x="5479472" y="1464927"/>
            <a:ext cx="58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Jokerman" pitchFamily="82" charset="0"/>
              </a:rPr>
              <a:t>Biker Bar in Florida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88124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1674</TotalTime>
  <Words>1921</Words>
  <Application>Microsoft Office PowerPoint</Application>
  <PresentationFormat>Widescreen</PresentationFormat>
  <Paragraphs>438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Jokerman</vt:lpstr>
      <vt:lpstr>Times New Roman</vt:lpstr>
      <vt:lpstr>Trebuchet MS</vt:lpstr>
      <vt:lpstr>Wingdings</vt:lpstr>
      <vt:lpstr>Wingdings 3</vt:lpstr>
      <vt:lpstr>Facet</vt:lpstr>
      <vt:lpstr>Chart</vt:lpstr>
      <vt:lpstr>“Aging and cancer: the importance of the host-tumor interaction”</vt:lpstr>
      <vt:lpstr>Summary</vt:lpstr>
      <vt:lpstr>Incidence of cancer</vt:lpstr>
      <vt:lpstr>The inextricable link between cancer and aging</vt:lpstr>
      <vt:lpstr>Hallmarks of Aging</vt:lpstr>
      <vt:lpstr>The Hallmarks of cancer</vt:lpstr>
      <vt:lpstr>AML genomics and age</vt:lpstr>
      <vt:lpstr>ALL genomics and age</vt:lpstr>
      <vt:lpstr>One age does not fit all</vt:lpstr>
      <vt:lpstr>Life expectancy, USA</vt:lpstr>
      <vt:lpstr>PCC: The full view</vt:lpstr>
      <vt:lpstr>microenvironment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Age-related metabolic changes and cancer growth</vt:lpstr>
      <vt:lpstr>Colon epigenetic aging: AA vs EA, R vs L</vt:lpstr>
      <vt:lpstr>Impact of diabetes vs adjuvant chemotherapy</vt:lpstr>
      <vt:lpstr>PowerPoint Presentation</vt:lpstr>
      <vt:lpstr>Aspirin and breast cancer prognosis</vt:lpstr>
      <vt:lpstr>Vitamin D and BC prognosis</vt:lpstr>
      <vt:lpstr>Age and ovarian cancer survival</vt:lpstr>
      <vt:lpstr>Study rationale and design</vt:lpstr>
      <vt:lpstr>PK/body composition</vt:lpstr>
      <vt:lpstr>Results: biology: cytokines and metabolites</vt:lpstr>
      <vt:lpstr>Conclusions</vt:lpstr>
      <vt:lpstr>PowerPoint Presentation</vt:lpstr>
      <vt:lpstr>PowerPoint Presentation</vt:lpstr>
      <vt:lpstr>PowerPoint Presentation</vt:lpstr>
      <vt:lpstr>Update</vt:lpstr>
      <vt:lpstr>PowerPoint Presentation</vt:lpstr>
      <vt:lpstr>Study characteristics</vt:lpstr>
      <vt:lpstr>Effect on oncologic treatment decisions</vt:lpstr>
      <vt:lpstr>Effect on non-oncologic treatment</vt:lpstr>
      <vt:lpstr>Effect on non-oncologic treatment</vt:lpstr>
      <vt:lpstr>Effect on communication and care planning</vt:lpstr>
      <vt:lpstr>Effect on treatment outcomes</vt:lpstr>
      <vt:lpstr>Type of evaluation</vt:lpstr>
      <vt:lpstr>To summarize:</vt:lpstr>
      <vt:lpstr>Limitations</vt:lpstr>
      <vt:lpstr>CGAM: systemic therapies</vt:lpstr>
      <vt:lpstr>CGAM: systemic therapies</vt:lpstr>
      <vt:lpstr>Toward Personalized Cancer Care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“Aging and cancer: the importance of the host-tumor interaction”</dc:title>
  <dc:creator>Extermann, Martine</dc:creator>
  <cp:lastModifiedBy>Extermann, Martine</cp:lastModifiedBy>
  <cp:revision>9</cp:revision>
  <dcterms:created xsi:type="dcterms:W3CDTF">2022-09-19T01:41:54Z</dcterms:created>
  <dcterms:modified xsi:type="dcterms:W3CDTF">2022-09-20T16:09:54Z</dcterms:modified>
</cp:coreProperties>
</file>